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3"/>
    <p:sldMasterId id="2147483681" r:id="rId4"/>
    <p:sldMasterId id="2147483700" r:id="rId5"/>
  </p:sldMasterIdLst>
  <p:notesMasterIdLst>
    <p:notesMasterId r:id="rId7"/>
  </p:notesMasterIdLst>
  <p:sldIdLst>
    <p:sldId id="292" r:id="rId6"/>
    <p:sldId id="320" r:id="rId8"/>
    <p:sldId id="257" r:id="rId9"/>
    <p:sldId id="386" r:id="rId10"/>
    <p:sldId id="387" r:id="rId11"/>
    <p:sldId id="389" r:id="rId12"/>
    <p:sldId id="391" r:id="rId13"/>
    <p:sldId id="393" r:id="rId14"/>
    <p:sldId id="392" r:id="rId15"/>
    <p:sldId id="394" r:id="rId16"/>
    <p:sldId id="359" r:id="rId17"/>
    <p:sldId id="395" r:id="rId18"/>
    <p:sldId id="396" r:id="rId19"/>
    <p:sldId id="397" r:id="rId20"/>
    <p:sldId id="398" r:id="rId21"/>
    <p:sldId id="335" r:id="rId22"/>
    <p:sldId id="400" r:id="rId23"/>
    <p:sldId id="401" r:id="rId24"/>
    <p:sldId id="402" r:id="rId25"/>
    <p:sldId id="403" r:id="rId26"/>
  </p:sldIdLst>
  <p:sldSz cx="12192000" cy="6858000"/>
  <p:notesSz cx="6858000" cy="9144000"/>
  <p:embeddedFontLst>
    <p:embeddedFont>
      <p:font typeface="微软雅黑" panose="020B0503020204020204" charset="-122"/>
      <p:regular r:id="rId31"/>
    </p:embeddedFont>
    <p:embeddedFont>
      <p:font typeface="黑体" panose="02010609060101010101" charset="-122"/>
      <p:regular r:id="rId32"/>
    </p:embeddedFont>
    <p:embeddedFont>
      <p:font typeface="汉仪书魂体简" panose="02010609000101010101" charset="-122"/>
      <p:regular r:id="rId33"/>
    </p:embeddedFont>
    <p:embeddedFont>
      <p:font typeface="方正粗黑宋简体" panose="02000000000000000000" charset="-122"/>
      <p:regular r:id="rId34"/>
    </p:embeddedFont>
    <p:embeddedFont>
      <p:font typeface="楷体" panose="020106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Calibri Light" panose="020F0302020204030204" charset="0"/>
      <p:regular r:id="rId40"/>
      <p:italic r:id="rId41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8FF29"/>
    <a:srgbClr val="E4E4E4"/>
    <a:srgbClr val="EC1B24"/>
    <a:srgbClr val="26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88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168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68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47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image" Target="../media/image3.png"/><Relationship Id="rId5" Type="http://schemas.openxmlformats.org/officeDocument/2006/relationships/tags" Target="../tags/tag44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image" Target="../media/image3.png"/><Relationship Id="rId5" Type="http://schemas.openxmlformats.org/officeDocument/2006/relationships/tags" Target="../tags/tag54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../media/image3.png"/><Relationship Id="rId6" Type="http://schemas.openxmlformats.org/officeDocument/2006/relationships/tags" Target="../tags/tag60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image" Target="../media/image3.png"/><Relationship Id="rId6" Type="http://schemas.openxmlformats.org/officeDocument/2006/relationships/tags" Target="../tags/tag71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3.png"/><Relationship Id="rId6" Type="http://schemas.openxmlformats.org/officeDocument/2006/relationships/tags" Target="../tags/tag77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3.png"/><Relationship Id="rId6" Type="http://schemas.openxmlformats.org/officeDocument/2006/relationships/tags" Target="../tags/tag83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image" Target="../media/image8.png"/><Relationship Id="rId6" Type="http://schemas.openxmlformats.org/officeDocument/2006/relationships/tags" Target="../tags/tag89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tags" Target="../tags/tag7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image" Target="../media/image3.png"/><Relationship Id="rId5" Type="http://schemas.openxmlformats.org/officeDocument/2006/relationships/tags" Target="../tags/tag10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image" Target="../media/image3.png"/><Relationship Id="rId5" Type="http://schemas.openxmlformats.org/officeDocument/2006/relationships/tags" Target="../tags/tag114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image" Target="../media/image3.png"/><Relationship Id="rId5" Type="http://schemas.openxmlformats.org/officeDocument/2006/relationships/tags" Target="../tags/tag119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2.png"/><Relationship Id="rId5" Type="http://schemas.openxmlformats.org/officeDocument/2006/relationships/tags" Target="../tags/tag124.xml"/><Relationship Id="rId4" Type="http://schemas.openxmlformats.org/officeDocument/2006/relationships/image" Target="NULL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3.png"/><Relationship Id="rId5" Type="http://schemas.openxmlformats.org/officeDocument/2006/relationships/tags" Target="../tags/tag132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tags" Target="../tags/tag16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image" Target="../media/image3.png"/><Relationship Id="rId5" Type="http://schemas.openxmlformats.org/officeDocument/2006/relationships/tags" Target="../tags/tag137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image" Target="../media/image3.png"/><Relationship Id="rId5" Type="http://schemas.openxmlformats.org/officeDocument/2006/relationships/tags" Target="../tags/tag142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image" Target="../media/image3.png"/><Relationship Id="rId5" Type="http://schemas.openxmlformats.org/officeDocument/2006/relationships/tags" Target="../tags/tag152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../media/image3.png"/><Relationship Id="rId6" Type="http://schemas.openxmlformats.org/officeDocument/2006/relationships/tags" Target="../tags/tag158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image" Target="../media/image3.png"/><Relationship Id="rId6" Type="http://schemas.openxmlformats.org/officeDocument/2006/relationships/tags" Target="../tags/tag169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image" Target="../media/image3.png"/><Relationship Id="rId6" Type="http://schemas.openxmlformats.org/officeDocument/2006/relationships/tags" Target="../tags/tag175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image" Target="../media/image3.png"/><Relationship Id="rId6" Type="http://schemas.openxmlformats.org/officeDocument/2006/relationships/tags" Target="../tags/tag181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image" Target="../media/image8.png"/><Relationship Id="rId6" Type="http://schemas.openxmlformats.org/officeDocument/2006/relationships/tags" Target="../tags/tag187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tags" Target="../tags/tag21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image" Target="../media/image3.png"/><Relationship Id="rId5" Type="http://schemas.openxmlformats.org/officeDocument/2006/relationships/tags" Target="../tags/tag203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image" Target="../media/image3.png"/><Relationship Id="rId5" Type="http://schemas.openxmlformats.org/officeDocument/2006/relationships/tags" Target="../tags/tag212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image" Target="../media/image3.png"/><Relationship Id="rId5" Type="http://schemas.openxmlformats.org/officeDocument/2006/relationships/tags" Target="../tags/tag217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6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2.png"/><Relationship Id="rId5" Type="http://schemas.openxmlformats.org/officeDocument/2006/relationships/tags" Target="../tags/tag222.xml"/><Relationship Id="rId4" Type="http://schemas.openxmlformats.org/officeDocument/2006/relationships/image" Target="NULL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221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image" Target="../media/image3.png"/><Relationship Id="rId5" Type="http://schemas.openxmlformats.org/officeDocument/2006/relationships/tags" Target="../tags/tag23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image" Target="../media/image3.png"/><Relationship Id="rId5" Type="http://schemas.openxmlformats.org/officeDocument/2006/relationships/tags" Target="../tags/tag235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image" Target="../media/image3.png"/><Relationship Id="rId5" Type="http://schemas.openxmlformats.org/officeDocument/2006/relationships/tags" Target="../tags/tag24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tags" Target="../tags/tag26.xml"/><Relationship Id="rId4" Type="http://schemas.openxmlformats.org/officeDocument/2006/relationships/image" Target="NULL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44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image" Target="../media/image3.png"/><Relationship Id="rId5" Type="http://schemas.openxmlformats.org/officeDocument/2006/relationships/tags" Target="../tags/tag25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image" Target="../media/image3.png"/><Relationship Id="rId6" Type="http://schemas.openxmlformats.org/officeDocument/2006/relationships/tags" Target="../tags/tag256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image" Target="../media/image3.png"/><Relationship Id="rId6" Type="http://schemas.openxmlformats.org/officeDocument/2006/relationships/tags" Target="../tags/tag267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0" Type="http://schemas.openxmlformats.org/officeDocument/2006/relationships/tags" Target="../tags/tag270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image" Target="../media/image3.png"/><Relationship Id="rId6" Type="http://schemas.openxmlformats.org/officeDocument/2006/relationships/tags" Target="../tags/tag273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0" Type="http://schemas.openxmlformats.org/officeDocument/2006/relationships/tags" Target="../tags/tag276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image" Target="../media/image3.png"/><Relationship Id="rId6" Type="http://schemas.openxmlformats.org/officeDocument/2006/relationships/tags" Target="../tags/tag279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0" Type="http://schemas.openxmlformats.org/officeDocument/2006/relationships/tags" Target="../tags/tag282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image" Target="../media/image8.png"/><Relationship Id="rId6" Type="http://schemas.openxmlformats.org/officeDocument/2006/relationships/tags" Target="../tags/tag285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0" Type="http://schemas.openxmlformats.org/officeDocument/2006/relationships/tags" Target="../tags/tag288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3.png"/><Relationship Id="rId5" Type="http://schemas.openxmlformats.org/officeDocument/2006/relationships/tags" Target="../tags/tag34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image" Target="../media/image3.png"/><Relationship Id="rId5" Type="http://schemas.openxmlformats.org/officeDocument/2006/relationships/tags" Target="../tags/tag39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4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</p:nvPr>
        </p:nvSpPr>
        <p:spPr>
          <a:xfrm>
            <a:off x="2831465" y="3659505"/>
            <a:ext cx="6578600" cy="94043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20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</p:nvPr>
        </p:nvSpPr>
        <p:spPr>
          <a:xfrm>
            <a:off x="2845435" y="2252345"/>
            <a:ext cx="6502400" cy="1202690"/>
          </a:xfrm>
        </p:spPr>
        <p:txBody>
          <a:bodyPr vert="horz" wrap="square" lIns="0" tIns="0" rIns="0" bIns="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72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图片 5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2985135" y="3710940"/>
            <a:ext cx="6221730" cy="80899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2986405" y="2366010"/>
            <a:ext cx="6219190" cy="1344930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72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图片 6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7413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8437" name="图片 7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9461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0485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1509" name="图片 11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9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215063"/>
            <a:ext cx="720725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2533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670550"/>
            <a:ext cx="1620837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410200"/>
            <a:ext cx="1620838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09D04EE3-F27F-4A2E-882B-725AF2A7CDB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C41A2DBB-D823-46D7-9DF0-F870786BE79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图片 6" descr="C:/Users/1V994W2/PycharmProjects/PPT_Background_Generation/pic_temp/pic_half_left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1397000"/>
            <a:ext cx="3613150" cy="406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3872865" y="2332990"/>
            <a:ext cx="6351905" cy="116776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3873500" y="3543617"/>
            <a:ext cx="6350635" cy="111887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图片 4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</p:nvPr>
        </p:nvSpPr>
        <p:spPr>
          <a:xfrm>
            <a:off x="2831465" y="3659505"/>
            <a:ext cx="6578600" cy="94043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20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</p:nvPr>
        </p:nvSpPr>
        <p:spPr>
          <a:xfrm>
            <a:off x="2845435" y="2252345"/>
            <a:ext cx="6502400" cy="1202690"/>
          </a:xfrm>
        </p:spPr>
        <p:txBody>
          <a:bodyPr vert="horz" wrap="square" lIns="0" tIns="0" rIns="0" bIns="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72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图片 6" descr="C:/Users/1V994W2/PycharmProjects/PPT_Background_Generation/pic_temp/pic_half_left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1397000"/>
            <a:ext cx="3613150" cy="406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3872865" y="2332990"/>
            <a:ext cx="6351905" cy="116776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3873500" y="3543617"/>
            <a:ext cx="6350635" cy="111887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图片 10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9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图片 6" descr="C:/Users/1V994W2/Documents/Tencent%20Files/574576071/FileRecv/拼装素材/forright/49/subject_holdleft_84,108,150_0_staid_full_0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2193925"/>
            <a:ext cx="4389437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2" name="图片 5" descr="C:/Users/1V994W2/PycharmProjects/PPT_Background_Generation/pic_temp/0_pic_quater_righ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0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8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图片 5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2985135" y="3710940"/>
            <a:ext cx="6221730" cy="80899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2986405" y="2366010"/>
            <a:ext cx="6219190" cy="1344930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72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图片 6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6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5540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1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6564" name="图片 7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7588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9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8612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3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69636" name="图片 11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图片 9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215063"/>
            <a:ext cx="720725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70660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670550"/>
            <a:ext cx="1620837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1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410200"/>
            <a:ext cx="1620838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图片 10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4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</p:nvPr>
        </p:nvSpPr>
        <p:spPr>
          <a:xfrm>
            <a:off x="2831465" y="3659505"/>
            <a:ext cx="6578600" cy="94043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20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</p:nvPr>
        </p:nvSpPr>
        <p:spPr>
          <a:xfrm>
            <a:off x="2845435" y="2252345"/>
            <a:ext cx="6502400" cy="1202690"/>
          </a:xfrm>
        </p:spPr>
        <p:txBody>
          <a:bodyPr vert="horz" wrap="square" lIns="0" tIns="0" rIns="0" bIns="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72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图片 6" descr="C:/Users/1V994W2/PycharmProjects/PPT_Background_Generation/pic_temp/pic_half_left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1397000"/>
            <a:ext cx="3613150" cy="406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ctrTitle" idx="14" hasCustomPrompt="1"/>
          </p:nvPr>
        </p:nvSpPr>
        <p:spPr>
          <a:xfrm>
            <a:off x="3872865" y="2332990"/>
            <a:ext cx="6351905" cy="116776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</p:nvPr>
        </p:nvSpPr>
        <p:spPr>
          <a:xfrm>
            <a:off x="3873500" y="3543617"/>
            <a:ext cx="6350635" cy="111887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图片 10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6" descr="C:/Users/1V994W2/Documents/Tencent%20Files/574576071/FileRecv/拼装素材/forright/49/subject_holdleft_84,108,150_0_staid_full_0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2193925"/>
            <a:ext cx="4389437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5" descr="C:/Users/1V994W2/PycharmProjects/PPT_Background_Generation/pic_temp/0_pic_quater_righ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4" descr="视频水印小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4550" y="6373813"/>
            <a:ext cx="2108200" cy="29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6" descr="C:/Users/1V994W2/Documents/Tencent%20Files/574576071/FileRecv/拼装素材/forright/49/subject_holdleft_84,108,150_0_staid_full_0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7763" y="2193925"/>
            <a:ext cx="4389437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5" descr="C:/Users/1V994W2/PycharmProjects/PPT_Background_Generation/pic_temp/0_pic_quater_righ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图片 5" descr="C:/Users/1V994W2/PycharmProjects/PPT_Background_Generation/pic_temp/pic_s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593850" y="1677988"/>
            <a:ext cx="9004300" cy="350361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266700" dist="38100" sx="101000" sy="101000" algn="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</p:nvPr>
        </p:nvSpPr>
        <p:spPr>
          <a:xfrm>
            <a:off x="2985135" y="3710940"/>
            <a:ext cx="6221730" cy="80899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1800" b="0" u="none" strike="noStrike" kern="1200" cap="none" spc="15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</p:nvPr>
        </p:nvSpPr>
        <p:spPr>
          <a:xfrm>
            <a:off x="2986405" y="2366010"/>
            <a:ext cx="6219190" cy="1344930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72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图片 6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5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100" y="303213"/>
            <a:ext cx="11607800" cy="625157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7413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41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8437" name="图片 7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9461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0485" name="图片 9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1509" name="图片 11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275" y="633095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9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6215063"/>
            <a:ext cx="720725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4088"/>
            <a:ext cx="12192000" cy="4949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2533" name="图片 8" descr="C:/Users/1V994W2/PycharmProjects/PPT_Background_Generation/pic_temp/0_pic_quater_right_down.png"/>
          <p:cNvPicPr/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163" y="5670550"/>
            <a:ext cx="1620837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图片 7" descr="C:/Users/1V994W2/PycharmProjects/PPT_Background_Generation/pic_temp/1_pic_quater_left_down.png"/>
          <p:cNvPicPr/>
          <p:nvPr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0" y="5410200"/>
            <a:ext cx="1620838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4" descr="视频水印小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4550" y="6373813"/>
            <a:ext cx="2108200" cy="29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图片 8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7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图片 7" descr="C:/Users/1V994W2/PycharmProjects/PPT_Background_Generation/pic_temp/0_pic_quater_right_down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725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6" descr="C:/Users/1V994W2/PycharmProjects/PPT_Background_Generation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11471275" y="0"/>
            <a:ext cx="720725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6.png"/><Relationship Id="rId24" Type="http://schemas.openxmlformats.org/officeDocument/2006/relationships/tags" Target="../tags/tag98.xml"/><Relationship Id="rId23" Type="http://schemas.openxmlformats.org/officeDocument/2006/relationships/tags" Target="../tags/tag97.xml"/><Relationship Id="rId22" Type="http://schemas.openxmlformats.org/officeDocument/2006/relationships/tags" Target="../tags/tag96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93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4" Type="http://schemas.openxmlformats.org/officeDocument/2006/relationships/image" Target="../media/image9.png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5" Type="http://schemas.openxmlformats.org/officeDocument/2006/relationships/theme" Target="../theme/theme3.xml"/><Relationship Id="rId24" Type="http://schemas.openxmlformats.org/officeDocument/2006/relationships/tags" Target="../tags/tag196.xml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tags" Target="../tags/tag193.xml"/><Relationship Id="rId20" Type="http://schemas.openxmlformats.org/officeDocument/2006/relationships/tags" Target="../tags/tag192.xml"/><Relationship Id="rId2" Type="http://schemas.openxmlformats.org/officeDocument/2006/relationships/slideLayout" Target="../slideLayouts/slideLayout33.xml"/><Relationship Id="rId19" Type="http://schemas.openxmlformats.org/officeDocument/2006/relationships/tags" Target="../tags/tag191.xml"/><Relationship Id="rId18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25" Type="http://schemas.openxmlformats.org/officeDocument/2006/relationships/image" Target="../media/image6.png"/><Relationship Id="rId24" Type="http://schemas.openxmlformats.org/officeDocument/2006/relationships/tags" Target="../tags/tag294.xml"/><Relationship Id="rId23" Type="http://schemas.openxmlformats.org/officeDocument/2006/relationships/tags" Target="../tags/tag293.xml"/><Relationship Id="rId22" Type="http://schemas.openxmlformats.org/officeDocument/2006/relationships/tags" Target="../tags/tag292.xml"/><Relationship Id="rId21" Type="http://schemas.openxmlformats.org/officeDocument/2006/relationships/tags" Target="../tags/tag291.xml"/><Relationship Id="rId20" Type="http://schemas.openxmlformats.org/officeDocument/2006/relationships/tags" Target="../tags/tag290.xml"/><Relationship Id="rId2" Type="http://schemas.openxmlformats.org/officeDocument/2006/relationships/slideLayout" Target="../slideLayouts/slideLayout51.xml"/><Relationship Id="rId19" Type="http://schemas.openxmlformats.org/officeDocument/2006/relationships/tags" Target="../tags/tag289.xml"/><Relationship Id="rId18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032" name="图片 1" descr="视频水印小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734550" y="6373813"/>
            <a:ext cx="2108200" cy="292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0"/>
            </p:custDataLst>
          </p:nvPr>
        </p:nvSpPr>
        <p:spPr>
          <a:xfrm>
            <a:off x="669925" y="962025"/>
            <a:ext cx="10852150" cy="53879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1032" name="图片 1" descr="视频水印小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734550" y="6373813"/>
            <a:ext cx="2108200" cy="2921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tags" Target="../tags/tag319.xml"/><Relationship Id="rId3" Type="http://schemas.openxmlformats.org/officeDocument/2006/relationships/image" Target="../media/image33.png"/><Relationship Id="rId2" Type="http://schemas.openxmlformats.org/officeDocument/2006/relationships/tags" Target="../tags/tag31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tags" Target="../tags/tag325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324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50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3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3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0.xml"/><Relationship Id="rId5" Type="http://schemas.openxmlformats.org/officeDocument/2006/relationships/tags" Target="../tags/tag339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338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41.xml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3" Type="http://schemas.openxmlformats.org/officeDocument/2006/relationships/image" Target="../media/image44.jpeg"/><Relationship Id="rId2" Type="http://schemas.openxmlformats.org/officeDocument/2006/relationships/tags" Target="../tags/tag340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0.xml"/><Relationship Id="rId3" Type="http://schemas.openxmlformats.org/officeDocument/2006/relationships/tags" Target="../tags/tag342.xml"/><Relationship Id="rId2" Type="http://schemas.openxmlformats.org/officeDocument/2006/relationships/image" Target="../media/image51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tags" Target="../tags/tag304.xml"/><Relationship Id="rId7" Type="http://schemas.openxmlformats.org/officeDocument/2006/relationships/image" Target="../media/image25.jpeg"/><Relationship Id="rId6" Type="http://schemas.openxmlformats.org/officeDocument/2006/relationships/tags" Target="../tags/tag303.xml"/><Relationship Id="rId5" Type="http://schemas.microsoft.com/office/2007/relationships/hdphoto" Target="../media/image24.wdp"/><Relationship Id="rId4" Type="http://schemas.openxmlformats.org/officeDocument/2006/relationships/image" Target="../media/image23.jpeg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0.xml"/><Relationship Id="rId5" Type="http://schemas.openxmlformats.org/officeDocument/2006/relationships/tags" Target="../tags/tag306.xml"/><Relationship Id="rId4" Type="http://schemas.openxmlformats.org/officeDocument/2006/relationships/image" Target="../media/image27.png"/><Relationship Id="rId3" Type="http://schemas.openxmlformats.org/officeDocument/2006/relationships/tags" Target="../tags/tag305.xml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0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0.xml"/><Relationship Id="rId6" Type="http://schemas.openxmlformats.org/officeDocument/2006/relationships/tags" Target="../tags/tag3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0.xml"/><Relationship Id="rId5" Type="http://schemas.openxmlformats.org/officeDocument/2006/relationships/tags" Target="../tags/tag315.xml"/><Relationship Id="rId4" Type="http://schemas.openxmlformats.org/officeDocument/2006/relationships/image" Target="../media/image32.png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0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欧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919730" y="375018"/>
            <a:ext cx="711200" cy="499110"/>
          </a:xfrm>
          <a:prstGeom prst="rect">
            <a:avLst/>
          </a:prstGeom>
        </p:spPr>
      </p:pic>
      <p:pic>
        <p:nvPicPr>
          <p:cNvPr id="10" name="图片 9" descr="欧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H="1">
            <a:off x="8480223" y="342934"/>
            <a:ext cx="711200" cy="4991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316337" y="273418"/>
            <a:ext cx="547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zh-CN" altLang="en-US" sz="3600" b="1">
                <a:solidFill>
                  <a:srgbClr val="415380"/>
                </a:solidFill>
                <a:latin typeface="微软雅黑" panose="020B0503020204020204" charset="-122"/>
                <a:ea typeface="微软雅黑" panose="020B0503020204020204" charset="-122"/>
              </a:rPr>
              <a:t>印象中的非洲和美洲</a:t>
            </a:r>
            <a:endParaRPr lang="zh-CN" altLang="en-US" sz="3600" b="1">
              <a:solidFill>
                <a:srgbClr val="4153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Picture 5" descr="C:\Users\Administrator\Desktop\0337-fypikwu3631350.jpg0337-fypikwu3631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486" y="1379621"/>
            <a:ext cx="2611083" cy="15445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C:\Users\Administrator\Desktop\20130910013456.jpg201309100134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928" y="3101903"/>
            <a:ext cx="2602597" cy="150603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981562" y="4765788"/>
            <a:ext cx="2729175" cy="1602927"/>
            <a:chOff x="8067162" y="4462272"/>
            <a:chExt cx="3650606" cy="1719072"/>
          </a:xfrm>
        </p:grpSpPr>
        <p:pic>
          <p:nvPicPr>
            <p:cNvPr id="15" name="图片 14" descr="8821914_054420350119_2"/>
            <p:cNvPicPr>
              <a:picLocks noChangeAspect="1"/>
            </p:cNvPicPr>
            <p:nvPr/>
          </p:nvPicPr>
          <p:blipFill>
            <a:blip r:embed="rId4"/>
            <a:srcRect b="4076"/>
            <a:stretch>
              <a:fillRect/>
            </a:stretch>
          </p:blipFill>
          <p:spPr>
            <a:xfrm>
              <a:off x="8067162" y="4462272"/>
              <a:ext cx="1892806" cy="1719072"/>
            </a:xfrm>
            <a:prstGeom prst="rect">
              <a:avLst/>
            </a:prstGeom>
          </p:spPr>
        </p:pic>
        <p:pic>
          <p:nvPicPr>
            <p:cNvPr id="18" name="Picture 9" descr="C:\Users\Administrator\Desktop\86a16910-19fd-4aeb-a7cf-cef079cd2595.jpg86a16910-19fd-4aeb-a7cf-cef079cd25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9992" y="4494007"/>
              <a:ext cx="1707776" cy="16642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图片 7" descr="利比亚内战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34" y="1379621"/>
            <a:ext cx="2552440" cy="1501190"/>
          </a:xfrm>
          <a:prstGeom prst="rect">
            <a:avLst/>
          </a:prstGeom>
        </p:spPr>
      </p:pic>
      <p:pic>
        <p:nvPicPr>
          <p:cNvPr id="13" name="图片 12" descr="1489369785174461"/>
          <p:cNvPicPr>
            <a:picLocks noChangeAspect="1"/>
          </p:cNvPicPr>
          <p:nvPr/>
        </p:nvPicPr>
        <p:blipFill>
          <a:blip r:embed="rId7"/>
          <a:srcRect b="15696"/>
          <a:stretch>
            <a:fillRect/>
          </a:stretch>
        </p:blipFill>
        <p:spPr>
          <a:xfrm>
            <a:off x="442477" y="3101903"/>
            <a:ext cx="2573439" cy="1502438"/>
          </a:xfrm>
          <a:prstGeom prst="rect">
            <a:avLst/>
          </a:prstGeom>
        </p:spPr>
      </p:pic>
      <p:pic>
        <p:nvPicPr>
          <p:cNvPr id="5" name="图片 4" descr="7ab7fbecgy1fd8wexn335j20hs0bvac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695" y="4765788"/>
            <a:ext cx="2524094" cy="15248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13430" y="1379855"/>
            <a:ext cx="5565140" cy="5128895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lvl="0">
              <a:lnSpc>
                <a:spcPct val="13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2006年中非峰会前后，《中国青年报》进行的一次调查牵涉到5080名受访的中国人。在他们对于非洲的理解中，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饥饿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原始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战乱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排在第一位，然后才是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友好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热情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‘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活力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’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。这种看法到现在仍未有多少变化。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800" b="1" spc="50">
              <a:ln w="3175">
                <a:noFill/>
                <a:prstDash val="dash"/>
              </a:ln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r">
              <a:lnSpc>
                <a:spcPct val="130000"/>
              </a:lnSpc>
            </a:pP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北京大学李安山教授（</a:t>
            </a:r>
            <a:r>
              <a:rPr lang="en-US" altLang="zh-CN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2018</a:t>
            </a:r>
            <a:r>
              <a:rPr lang="zh-CN" altLang="en-US" sz="2800" b="1" spc="50">
                <a:ln w="3175">
                  <a:noFill/>
                  <a:prstDash val="dash"/>
                </a:ln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800" b="1" spc="50">
              <a:ln w="3175">
                <a:noFill/>
                <a:prstDash val="dash"/>
              </a:ln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4"/>
          <p:cNvSpPr txBox="1"/>
          <p:nvPr/>
        </p:nvSpPr>
        <p:spPr>
          <a:xfrm>
            <a:off x="286385" y="1557020"/>
            <a:ext cx="1261681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3.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你赞同哪一种观点，请阐释依据。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9555" y="789940"/>
            <a:ext cx="5545455" cy="521970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p>
            <a:pPr algn="l"/>
            <a:r>
              <a:rPr lang="en-US" altLang="zh-CN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一：非洲文明封闭、与世隔绝</a:t>
            </a:r>
            <a:endParaRPr lang="zh-CN" altLang="en-US" sz="2800" b="1" u="sng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22975" y="789940"/>
            <a:ext cx="5902960" cy="521970"/>
          </a:xfrm>
          <a:prstGeom prst="rect">
            <a:avLst/>
          </a:prstGeom>
          <a:noFill/>
          <a:ln w="12700" cmpd="sng">
            <a:solidFill>
              <a:srgbClr val="C00000"/>
            </a:solidFill>
            <a:prstDash val="solid"/>
          </a:ln>
        </p:spPr>
        <p:txBody>
          <a:bodyPr wrap="none" rtlCol="0">
            <a:spAutoFit/>
          </a:bodyPr>
          <a:p>
            <a:pPr algn="l"/>
            <a:r>
              <a:rPr lang="en-US" altLang="zh-CN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：非洲文明开放、与外界联系</a:t>
            </a:r>
            <a:endParaRPr lang="zh-CN" altLang="en-US" sz="2800" b="1" u="sng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6385" y="2256790"/>
            <a:ext cx="644017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观点一。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非洲东、西、北三面强劲的自然屏障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，阻碍了外来文明的影响。</a:t>
            </a:r>
            <a:endParaRPr lang="en-US" altLang="zh-CN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CFDFF">
                  <a:alpha val="100000"/>
                </a:srgbClr>
              </a:clrFrom>
              <a:clrTo>
                <a:srgbClr val="FCFDFF">
                  <a:alpha val="100000"/>
                  <a:alpha val="0"/>
                </a:srgbClr>
              </a:clrTo>
            </a:clrChange>
          </a:blip>
          <a:srcRect l="918" t="882" r="1836" b="2301"/>
          <a:stretch>
            <a:fillRect/>
          </a:stretch>
        </p:blipFill>
        <p:spPr>
          <a:xfrm>
            <a:off x="6945630" y="1557020"/>
            <a:ext cx="4980305" cy="5160645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7499985" y="2720975"/>
            <a:ext cx="3524250" cy="574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2880000">
            <a:off x="7139305" y="3975735"/>
            <a:ext cx="2796540" cy="680720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rot="7380000">
            <a:off x="9170670" y="4442460"/>
            <a:ext cx="2796540" cy="1144905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86385" y="3458845"/>
            <a:ext cx="6440170" cy="2934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观点二。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）外部联系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：①基督教、伊斯兰教传入非洲；②东非国家的环印度洋贸易；③西非国家控制穿越撒哈拉沙漠的商路；④曼萨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穆萨带领商队前往麦加朝觐。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）内部关系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：班图人的迁移。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2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/>
          <p:nvPr/>
        </p:nvSpPr>
        <p:spPr>
          <a:xfrm>
            <a:off x="0" y="0"/>
            <a:ext cx="12192000" cy="6902450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116330" y="2042160"/>
            <a:ext cx="248126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fontAlgn="auto"/>
            <a:r>
              <a:rPr lang="en-US" altLang="zh-CN" sz="9600" b="1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  <a:cs typeface="+mn-cs"/>
              </a:rPr>
              <a:t>02</a:t>
            </a:r>
            <a:endParaRPr lang="en-US" altLang="zh-CN" sz="9600" b="1" noProof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3100" y="2506980"/>
            <a:ext cx="10828655" cy="941070"/>
            <a:chOff x="1060" y="3948"/>
            <a:chExt cx="17053" cy="1482"/>
          </a:xfrm>
        </p:grpSpPr>
        <p:cxnSp>
          <p:nvCxnSpPr>
            <p:cNvPr id="9" name="直接连接符 8"/>
            <p:cNvCxnSpPr/>
            <p:nvPr>
              <p:custDataLst>
                <p:tags r:id="rId3"/>
              </p:custDataLst>
            </p:nvPr>
          </p:nvCxnSpPr>
          <p:spPr>
            <a:xfrm>
              <a:off x="1060" y="5430"/>
              <a:ext cx="163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758" y="3948"/>
              <a:ext cx="1635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/>
              <a:r>
                <a:rPr lang="zh-CN" altLang="en-US" sz="5400" b="1" spc="500" noProof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古代美洲文明</a:t>
              </a:r>
              <a:endParaRPr lang="zh-CN" altLang="en-US" sz="5400" b="1" spc="500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1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二、古代美洲文明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组合 129"/>
          <p:cNvGrpSpPr/>
          <p:nvPr/>
        </p:nvGrpSpPr>
        <p:grpSpPr>
          <a:xfrm>
            <a:off x="7080885" y="62230"/>
            <a:ext cx="3046413" cy="1698625"/>
            <a:chOff x="3872754" y="2940423"/>
            <a:chExt cx="3280722" cy="1698812"/>
          </a:xfrm>
        </p:grpSpPr>
        <p:sp>
          <p:nvSpPr>
            <p:cNvPr id="77828" name="文本框 60"/>
            <p:cNvSpPr txBox="1"/>
            <p:nvPr/>
          </p:nvSpPr>
          <p:spPr>
            <a:xfrm>
              <a:off x="3899421" y="2940423"/>
              <a:ext cx="3254055" cy="7068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latin typeface="华文中宋" pitchFamily="2" charset="-122"/>
                  <a:ea typeface="华文中宋" pitchFamily="2" charset="-122"/>
                </a:rPr>
                <a:t>桑给巴尔、蒙巴萨、摩加迪沙等城市国家</a:t>
              </a:r>
              <a:endParaRPr lang="zh-CN" altLang="en-US" sz="2000" b="1" dirty="0">
                <a:latin typeface="华文中宋" pitchFamily="2" charset="-122"/>
                <a:ea typeface="华文中宋" pitchFamily="2" charset="-122"/>
              </a:endParaRPr>
            </a:p>
          </p:txBody>
        </p:sp>
        <p:grpSp>
          <p:nvGrpSpPr>
            <p:cNvPr id="77829" name="组合 67"/>
            <p:cNvGrpSpPr/>
            <p:nvPr/>
          </p:nvGrpSpPr>
          <p:grpSpPr>
            <a:xfrm flipV="1">
              <a:off x="3872754" y="3697940"/>
              <a:ext cx="3267636" cy="941295"/>
              <a:chOff x="7167282" y="2653553"/>
              <a:chExt cx="3267636" cy="318247"/>
            </a:xfrm>
          </p:grpSpPr>
          <p:cxnSp>
            <p:nvCxnSpPr>
              <p:cNvPr id="63" name="直接连接符 62"/>
              <p:cNvCxnSpPr/>
              <p:nvPr/>
            </p:nvCxnSpPr>
            <p:spPr>
              <a:xfrm>
                <a:off x="7180729" y="2962899"/>
                <a:ext cx="3254189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10425953" y="2653553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" name="组合 130"/>
          <p:cNvGrpSpPr/>
          <p:nvPr/>
        </p:nvGrpSpPr>
        <p:grpSpPr>
          <a:xfrm>
            <a:off x="6204585" y="1119505"/>
            <a:ext cx="2106613" cy="668338"/>
            <a:chOff x="3944471" y="4105836"/>
            <a:chExt cx="1716741" cy="667868"/>
          </a:xfrm>
        </p:grpSpPr>
        <p:sp>
          <p:nvSpPr>
            <p:cNvPr id="77834" name="文本框 54"/>
            <p:cNvSpPr txBox="1"/>
            <p:nvPr/>
          </p:nvSpPr>
          <p:spPr>
            <a:xfrm>
              <a:off x="4554072" y="4105836"/>
              <a:ext cx="717177" cy="3986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rgbClr val="0000FF"/>
                  </a:solidFill>
                  <a:latin typeface="华文中宋" pitchFamily="2" charset="-122"/>
                  <a:ea typeface="华文中宋" pitchFamily="2" charset="-122"/>
                </a:rPr>
                <a:t>加纳</a:t>
              </a:r>
              <a:endParaRPr lang="zh-CN" altLang="en-US" sz="2000" b="1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grpSp>
          <p:nvGrpSpPr>
            <p:cNvPr id="77835" name="组合 75"/>
            <p:cNvGrpSpPr/>
            <p:nvPr/>
          </p:nvGrpSpPr>
          <p:grpSpPr>
            <a:xfrm flipV="1">
              <a:off x="3944471" y="4558552"/>
              <a:ext cx="1716741" cy="215152"/>
              <a:chOff x="7167282" y="2667000"/>
              <a:chExt cx="3267636" cy="304800"/>
            </a:xfrm>
          </p:grpSpPr>
          <p:cxnSp>
            <p:nvCxnSpPr>
              <p:cNvPr id="77" name="直接连接符 76"/>
              <p:cNvCxnSpPr/>
              <p:nvPr/>
            </p:nvCxnSpPr>
            <p:spPr>
              <a:xfrm>
                <a:off x="7180729" y="2958353"/>
                <a:ext cx="325418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10425951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组合 131"/>
          <p:cNvGrpSpPr/>
          <p:nvPr/>
        </p:nvGrpSpPr>
        <p:grpSpPr>
          <a:xfrm>
            <a:off x="8327073" y="1121093"/>
            <a:ext cx="1758950" cy="681037"/>
            <a:chOff x="5697071" y="4105836"/>
            <a:chExt cx="1443318" cy="681317"/>
          </a:xfrm>
        </p:grpSpPr>
        <p:sp>
          <p:nvSpPr>
            <p:cNvPr id="77840" name="文本框 56"/>
            <p:cNvSpPr txBox="1"/>
            <p:nvPr/>
          </p:nvSpPr>
          <p:spPr>
            <a:xfrm>
              <a:off x="6064624" y="4105836"/>
              <a:ext cx="779929" cy="3987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rgbClr val="0000FF"/>
                  </a:solidFill>
                  <a:latin typeface="华文中宋" pitchFamily="2" charset="-122"/>
                  <a:ea typeface="华文中宋" pitchFamily="2" charset="-122"/>
                </a:rPr>
                <a:t>马里</a:t>
              </a:r>
              <a:endParaRPr lang="zh-CN" altLang="en-US" sz="2000" b="1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grpSp>
          <p:nvGrpSpPr>
            <p:cNvPr id="77841" name="组合 79"/>
            <p:cNvGrpSpPr/>
            <p:nvPr/>
          </p:nvGrpSpPr>
          <p:grpSpPr>
            <a:xfrm flipV="1">
              <a:off x="5697071" y="4563032"/>
              <a:ext cx="1443318" cy="224121"/>
              <a:chOff x="7167282" y="2667000"/>
              <a:chExt cx="3267636" cy="304800"/>
            </a:xfrm>
          </p:grpSpPr>
          <p:cxnSp>
            <p:nvCxnSpPr>
              <p:cNvPr id="81" name="直接连接符 80"/>
              <p:cNvCxnSpPr/>
              <p:nvPr/>
            </p:nvCxnSpPr>
            <p:spPr>
              <a:xfrm>
                <a:off x="7180729" y="2958353"/>
                <a:ext cx="325418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10425951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组合 132"/>
          <p:cNvGrpSpPr/>
          <p:nvPr/>
        </p:nvGrpSpPr>
        <p:grpSpPr>
          <a:xfrm>
            <a:off x="10065385" y="1124268"/>
            <a:ext cx="949325" cy="646112"/>
            <a:chOff x="7091083" y="4105836"/>
            <a:chExt cx="779929" cy="645455"/>
          </a:xfrm>
        </p:grpSpPr>
        <p:sp>
          <p:nvSpPr>
            <p:cNvPr id="77846" name="文本框 57"/>
            <p:cNvSpPr txBox="1"/>
            <p:nvPr/>
          </p:nvSpPr>
          <p:spPr>
            <a:xfrm>
              <a:off x="7091083" y="4105836"/>
              <a:ext cx="779929" cy="3989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rgbClr val="0000FF"/>
                  </a:solidFill>
                  <a:latin typeface="华文中宋" pitchFamily="2" charset="-122"/>
                  <a:ea typeface="华文中宋" pitchFamily="2" charset="-122"/>
                </a:rPr>
                <a:t>桑海</a:t>
              </a:r>
              <a:endParaRPr lang="zh-CN" altLang="en-US" sz="2000" b="1" dirty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grpSp>
          <p:nvGrpSpPr>
            <p:cNvPr id="77847" name="组合 89"/>
            <p:cNvGrpSpPr/>
            <p:nvPr/>
          </p:nvGrpSpPr>
          <p:grpSpPr>
            <a:xfrm flipV="1">
              <a:off x="7121297" y="4571999"/>
              <a:ext cx="693292" cy="179292"/>
              <a:chOff x="7180729" y="2667000"/>
              <a:chExt cx="3027381" cy="298077"/>
            </a:xfrm>
          </p:grpSpPr>
          <p:cxnSp>
            <p:nvCxnSpPr>
              <p:cNvPr id="91" name="直接连接符 90"/>
              <p:cNvCxnSpPr/>
              <p:nvPr/>
            </p:nvCxnSpPr>
            <p:spPr>
              <a:xfrm flipV="1">
                <a:off x="7180729" y="2958353"/>
                <a:ext cx="3019310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7221742" y="2669242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10208110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组合 12"/>
          <p:cNvGrpSpPr/>
          <p:nvPr/>
        </p:nvGrpSpPr>
        <p:grpSpPr>
          <a:xfrm>
            <a:off x="7766050" y="845820"/>
            <a:ext cx="3131185" cy="996950"/>
            <a:chOff x="5190565" y="3751255"/>
            <a:chExt cx="1963272" cy="995557"/>
          </a:xfrm>
        </p:grpSpPr>
        <p:grpSp>
          <p:nvGrpSpPr>
            <p:cNvPr id="77852" name="组合 68"/>
            <p:cNvGrpSpPr/>
            <p:nvPr/>
          </p:nvGrpSpPr>
          <p:grpSpPr>
            <a:xfrm flipV="1">
              <a:off x="5190565" y="4114800"/>
              <a:ext cx="1963272" cy="632012"/>
              <a:chOff x="7180729" y="2667000"/>
              <a:chExt cx="3090800" cy="298077"/>
            </a:xfrm>
          </p:grpSpPr>
          <p:cxnSp>
            <p:nvCxnSpPr>
              <p:cNvPr id="70" name="直接连接符 69"/>
              <p:cNvCxnSpPr/>
              <p:nvPr/>
            </p:nvCxnSpPr>
            <p:spPr>
              <a:xfrm flipV="1">
                <a:off x="7180729" y="2958353"/>
                <a:ext cx="30908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7221742" y="2669242"/>
                <a:ext cx="0" cy="29583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10208110" y="2667000"/>
                <a:ext cx="0" cy="282386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856" name="文本框 94"/>
            <p:cNvSpPr txBox="1"/>
            <p:nvPr/>
          </p:nvSpPr>
          <p:spPr>
            <a:xfrm>
              <a:off x="5538067" y="3751255"/>
              <a:ext cx="1344706" cy="3982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000" b="1" dirty="0">
                  <a:solidFill>
                    <a:srgbClr val="FF0000"/>
                  </a:solidFill>
                  <a:latin typeface="华文中宋" pitchFamily="2" charset="-122"/>
                  <a:ea typeface="华文中宋" pitchFamily="2" charset="-122"/>
                </a:rPr>
                <a:t>津巴布韦</a:t>
              </a:r>
              <a:endParaRPr lang="zh-CN" altLang="en-US" sz="2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2505710" y="2016443"/>
            <a:ext cx="8867775" cy="684843"/>
            <a:chOff x="1021975" y="4894731"/>
            <a:chExt cx="7274859" cy="683769"/>
          </a:xfrm>
        </p:grpSpPr>
        <p:grpSp>
          <p:nvGrpSpPr>
            <p:cNvPr id="77858" name="组合 102"/>
            <p:cNvGrpSpPr/>
            <p:nvPr/>
          </p:nvGrpSpPr>
          <p:grpSpPr>
            <a:xfrm>
              <a:off x="1021975" y="4894731"/>
              <a:ext cx="7274859" cy="605116"/>
              <a:chOff x="7180729" y="2667000"/>
              <a:chExt cx="3090800" cy="291353"/>
            </a:xfrm>
          </p:grpSpPr>
          <p:cxnSp>
            <p:nvCxnSpPr>
              <p:cNvPr id="104" name="直接连接符 103"/>
              <p:cNvCxnSpPr/>
              <p:nvPr/>
            </p:nvCxnSpPr>
            <p:spPr>
              <a:xfrm flipV="1">
                <a:off x="7180729" y="2958353"/>
                <a:ext cx="3090800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>
                <a:off x="10267654" y="2667000"/>
                <a:ext cx="0" cy="282386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861" name="文本框 106"/>
            <p:cNvSpPr txBox="1"/>
            <p:nvPr/>
          </p:nvSpPr>
          <p:spPr>
            <a:xfrm>
              <a:off x="3240740" y="5118847"/>
              <a:ext cx="4289612" cy="4596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solidFill>
                    <a:srgbClr val="C55A1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美洲玛雅文明（</a:t>
              </a:r>
              <a:r>
                <a:rPr lang="en-US" altLang="zh-CN" sz="2400" b="1" dirty="0">
                  <a:solidFill>
                    <a:srgbClr val="C55A1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BC1500-AD1697</a:t>
              </a:r>
              <a:r>
                <a:rPr lang="zh-CN" altLang="en-US" sz="2400" b="1" dirty="0">
                  <a:solidFill>
                    <a:srgbClr val="C55A1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）</a:t>
              </a:r>
              <a:endParaRPr lang="zh-CN" altLang="en-US" sz="2400" b="1" dirty="0">
                <a:solidFill>
                  <a:srgbClr val="C55A1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7833360" y="2210118"/>
            <a:ext cx="3101975" cy="872857"/>
            <a:chOff x="5284693" y="5087472"/>
            <a:chExt cx="2545975" cy="872628"/>
          </a:xfrm>
        </p:grpSpPr>
        <p:grpSp>
          <p:nvGrpSpPr>
            <p:cNvPr id="77886" name="组合 111"/>
            <p:cNvGrpSpPr/>
            <p:nvPr/>
          </p:nvGrpSpPr>
          <p:grpSpPr>
            <a:xfrm>
              <a:off x="5284693" y="5087472"/>
              <a:ext cx="2545975" cy="802339"/>
              <a:chOff x="1456764" y="5262283"/>
              <a:chExt cx="7274859" cy="1304364"/>
            </a:xfrm>
          </p:grpSpPr>
          <p:grpSp>
            <p:nvGrpSpPr>
              <p:cNvPr id="77887" name="组合 107"/>
              <p:cNvGrpSpPr/>
              <p:nvPr/>
            </p:nvGrpSpPr>
            <p:grpSpPr>
              <a:xfrm>
                <a:off x="1456764" y="5262283"/>
                <a:ext cx="7274859" cy="1304364"/>
                <a:chOff x="7180729" y="2667000"/>
                <a:chExt cx="3090800" cy="291353"/>
              </a:xfrm>
            </p:grpSpPr>
            <p:cxnSp>
              <p:nvCxnSpPr>
                <p:cNvPr id="109" name="直接连接符 108"/>
                <p:cNvCxnSpPr/>
                <p:nvPr/>
              </p:nvCxnSpPr>
              <p:spPr>
                <a:xfrm flipV="1">
                  <a:off x="7180729" y="2958353"/>
                  <a:ext cx="30908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0267654" y="2667000"/>
                  <a:ext cx="0" cy="282386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接连接符 110"/>
              <p:cNvCxnSpPr/>
              <p:nvPr/>
            </p:nvCxnSpPr>
            <p:spPr>
              <a:xfrm>
                <a:off x="1465572" y="5293660"/>
                <a:ext cx="0" cy="1264219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891" name="文本框 116"/>
            <p:cNvSpPr txBox="1"/>
            <p:nvPr/>
          </p:nvSpPr>
          <p:spPr>
            <a:xfrm>
              <a:off x="5813610" y="5499846"/>
              <a:ext cx="1743636" cy="4602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solidFill>
                    <a:srgbClr val="7030A0"/>
                  </a:solidFill>
                  <a:latin typeface="黑体" panose="02010609060101010101" charset="-122"/>
                  <a:ea typeface="黑体" panose="02010609060101010101" charset="-122"/>
                </a:rPr>
                <a:t>美洲印加文明</a:t>
              </a:r>
              <a:endParaRPr lang="zh-CN" altLang="en-US" sz="2400" b="1" dirty="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8931910" y="2275205"/>
            <a:ext cx="2933700" cy="1625600"/>
            <a:chOff x="6033245" y="5118848"/>
            <a:chExt cx="2677300" cy="1626186"/>
          </a:xfrm>
        </p:grpSpPr>
        <p:grpSp>
          <p:nvGrpSpPr>
            <p:cNvPr id="77893" name="组合 117"/>
            <p:cNvGrpSpPr/>
            <p:nvPr/>
          </p:nvGrpSpPr>
          <p:grpSpPr>
            <a:xfrm>
              <a:off x="6414246" y="5118848"/>
              <a:ext cx="1461246" cy="1120587"/>
              <a:chOff x="1456764" y="5262283"/>
              <a:chExt cx="7274859" cy="1304364"/>
            </a:xfrm>
          </p:grpSpPr>
          <p:grpSp>
            <p:nvGrpSpPr>
              <p:cNvPr id="77894" name="组合 118"/>
              <p:cNvGrpSpPr/>
              <p:nvPr/>
            </p:nvGrpSpPr>
            <p:grpSpPr>
              <a:xfrm>
                <a:off x="1456764" y="5262283"/>
                <a:ext cx="7274859" cy="1304364"/>
                <a:chOff x="7180729" y="2667000"/>
                <a:chExt cx="3090800" cy="291353"/>
              </a:xfrm>
            </p:grpSpPr>
            <p:cxnSp>
              <p:nvCxnSpPr>
                <p:cNvPr id="121" name="直接连接符 120"/>
                <p:cNvCxnSpPr/>
                <p:nvPr/>
              </p:nvCxnSpPr>
              <p:spPr>
                <a:xfrm flipV="1">
                  <a:off x="7180729" y="2958353"/>
                  <a:ext cx="3090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0267654" y="2667000"/>
                  <a:ext cx="0" cy="282386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" name="直接连接符 119"/>
              <p:cNvCxnSpPr/>
              <p:nvPr/>
            </p:nvCxnSpPr>
            <p:spPr>
              <a:xfrm>
                <a:off x="1465572" y="5293660"/>
                <a:ext cx="0" cy="1264219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898" name="文本框 122"/>
            <p:cNvSpPr txBox="1"/>
            <p:nvPr/>
          </p:nvSpPr>
          <p:spPr>
            <a:xfrm>
              <a:off x="6033245" y="6284493"/>
              <a:ext cx="2677300" cy="4605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solidFill>
                    <a:srgbClr val="00B050"/>
                  </a:solidFill>
                  <a:latin typeface="黑体" panose="02010609060101010101" charset="-122"/>
                  <a:ea typeface="黑体" panose="02010609060101010101" charset="-122"/>
                </a:rPr>
                <a:t>美洲阿兹特克文明</a:t>
              </a:r>
              <a:endParaRPr lang="zh-CN" altLang="en-US" sz="2400" b="1" dirty="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8" name="图片 4" descr="Y9~MIUC$YGW(D_5JZ)TJG)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" y="746125"/>
            <a:ext cx="5094288" cy="6018213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598170" y="1398588"/>
            <a:ext cx="2306638" cy="2686050"/>
            <a:chOff x="10612" y="1175"/>
            <a:chExt cx="3634" cy="4229"/>
          </a:xfrm>
        </p:grpSpPr>
        <p:sp>
          <p:nvSpPr>
            <p:cNvPr id="22" name="椭圆 21"/>
            <p:cNvSpPr/>
            <p:nvPr/>
          </p:nvSpPr>
          <p:spPr>
            <a:xfrm>
              <a:off x="11646" y="1292"/>
              <a:ext cx="763" cy="6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1</a:t>
              </a:r>
              <a:endParaRPr lang="zh-CN" altLang="en-US" sz="2800" b="1" strike="noStrike" noProof="1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483" y="4773"/>
              <a:ext cx="763" cy="6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2</a:t>
              </a:r>
              <a:endParaRPr lang="zh-CN" altLang="en-US" sz="2800" b="1" strike="noStrike" noProof="1" dirty="0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612" y="1175"/>
              <a:ext cx="764" cy="6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3</a:t>
              </a:r>
              <a:endParaRPr lang="zh-CN" altLang="en-US" sz="2800" b="1" strike="noStrike" noProof="1" dirty="0"/>
            </a:p>
          </p:txBody>
        </p:sp>
      </p:grpSp>
      <p:sp>
        <p:nvSpPr>
          <p:cNvPr id="25" name="矩形 24"/>
          <p:cNvSpPr/>
          <p:nvPr/>
        </p:nvSpPr>
        <p:spPr>
          <a:xfrm>
            <a:off x="28258" y="876300"/>
            <a:ext cx="238601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阿兹特克文明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893570" y="1649413"/>
            <a:ext cx="1798638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玛雅文明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709545" y="3279775"/>
            <a:ext cx="16224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印加文明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5"/>
          <p:cNvSpPr txBox="1"/>
          <p:nvPr/>
        </p:nvSpPr>
        <p:spPr>
          <a:xfrm>
            <a:off x="3200718" y="6303963"/>
            <a:ext cx="20113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古代美洲文明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4483145" y="3842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时空观念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5393100" y="3218508"/>
            <a:ext cx="35109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印第安人的贡献</a:t>
            </a:r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905" y="4156075"/>
            <a:ext cx="3902710" cy="2439035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80" y="4156075"/>
            <a:ext cx="1979930" cy="2439035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985" y="4156075"/>
            <a:ext cx="2623185" cy="2439670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0" y="4156075"/>
            <a:ext cx="3129915" cy="2439035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组合 115"/>
          <p:cNvGrpSpPr/>
          <p:nvPr/>
        </p:nvGrpSpPr>
        <p:grpSpPr>
          <a:xfrm>
            <a:off x="2545398" y="1851343"/>
            <a:ext cx="9396412" cy="511642"/>
            <a:chOff x="1434355" y="3895165"/>
            <a:chExt cx="7709648" cy="511981"/>
          </a:xfrm>
        </p:grpSpPr>
        <p:grpSp>
          <p:nvGrpSpPr>
            <p:cNvPr id="77863" name="组合 113"/>
            <p:cNvGrpSpPr/>
            <p:nvPr/>
          </p:nvGrpSpPr>
          <p:grpSpPr>
            <a:xfrm>
              <a:off x="1434355" y="3895165"/>
              <a:ext cx="7709648" cy="511981"/>
              <a:chOff x="1434355" y="3895165"/>
              <a:chExt cx="7709648" cy="511981"/>
            </a:xfrm>
          </p:grpSpPr>
          <p:grpSp>
            <p:nvGrpSpPr>
              <p:cNvPr id="77864" name="组合 50"/>
              <p:cNvGrpSpPr/>
              <p:nvPr/>
            </p:nvGrpSpPr>
            <p:grpSpPr>
              <a:xfrm>
                <a:off x="1434355" y="3904129"/>
                <a:ext cx="7709648" cy="503017"/>
                <a:chOff x="4177553" y="2277034"/>
                <a:chExt cx="7709648" cy="503017"/>
              </a:xfrm>
            </p:grpSpPr>
            <p:grpSp>
              <p:nvGrpSpPr>
                <p:cNvPr id="77865" name="组合 6"/>
                <p:cNvGrpSpPr/>
                <p:nvPr/>
              </p:nvGrpSpPr>
              <p:grpSpPr>
                <a:xfrm>
                  <a:off x="4285130" y="2277034"/>
                  <a:ext cx="7602071" cy="161365"/>
                  <a:chOff x="3926541" y="2259105"/>
                  <a:chExt cx="7602071" cy="161365"/>
                </a:xfrm>
              </p:grpSpPr>
              <p:cxnSp>
                <p:nvCxnSpPr>
                  <p:cNvPr id="14" name="直接箭头连接符 13"/>
                  <p:cNvCxnSpPr/>
                  <p:nvPr/>
                </p:nvCxnSpPr>
                <p:spPr>
                  <a:xfrm>
                    <a:off x="3926541" y="2402542"/>
                    <a:ext cx="7602071" cy="0"/>
                  </a:xfrm>
                  <a:prstGeom prst="straightConnector1">
                    <a:avLst/>
                  </a:prstGeom>
                  <a:ln w="63500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>
                    <a:off x="4356847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>
                    <a:off x="6235322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8570267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6822141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>
                    <a:off x="7548282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9314335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10022542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>
                    <a:off x="10712823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875" name="文本框 42"/>
                <p:cNvSpPr txBox="1"/>
                <p:nvPr/>
              </p:nvSpPr>
              <p:spPr>
                <a:xfrm>
                  <a:off x="4177553" y="2411507"/>
                  <a:ext cx="1308845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公元前后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76" name="文本框 43"/>
                <p:cNvSpPr txBox="1"/>
                <p:nvPr/>
              </p:nvSpPr>
              <p:spPr>
                <a:xfrm>
                  <a:off x="6356347" y="2411507"/>
                  <a:ext cx="515468" cy="3685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7C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77" name="文本框 44"/>
                <p:cNvSpPr txBox="1"/>
                <p:nvPr/>
              </p:nvSpPr>
              <p:spPr>
                <a:xfrm>
                  <a:off x="6956611" y="2411507"/>
                  <a:ext cx="77544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8C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78" name="文本框 45"/>
                <p:cNvSpPr txBox="1"/>
                <p:nvPr/>
              </p:nvSpPr>
              <p:spPr>
                <a:xfrm>
                  <a:off x="7651375" y="2411507"/>
                  <a:ext cx="847165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10C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79" name="文本框 46"/>
                <p:cNvSpPr txBox="1"/>
                <p:nvPr/>
              </p:nvSpPr>
              <p:spPr>
                <a:xfrm>
                  <a:off x="8691282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13C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80" name="文本框 47"/>
                <p:cNvSpPr txBox="1"/>
                <p:nvPr/>
              </p:nvSpPr>
              <p:spPr>
                <a:xfrm>
                  <a:off x="9430870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14C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81" name="文本框 48"/>
                <p:cNvSpPr txBox="1"/>
                <p:nvPr/>
              </p:nvSpPr>
              <p:spPr>
                <a:xfrm>
                  <a:off x="10139083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15C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77882" name="文本框 49"/>
                <p:cNvSpPr txBox="1"/>
                <p:nvPr/>
              </p:nvSpPr>
              <p:spPr>
                <a:xfrm>
                  <a:off x="10802471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16C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113" name="直接连接符 112"/>
              <p:cNvCxnSpPr/>
              <p:nvPr/>
            </p:nvCxnSpPr>
            <p:spPr>
              <a:xfrm>
                <a:off x="5791199" y="3895165"/>
                <a:ext cx="0" cy="161365"/>
              </a:xfrm>
              <a:prstGeom prst="line">
                <a:avLst/>
              </a:prstGeom>
              <a:ln w="635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884" name="文本框 114"/>
            <p:cNvSpPr txBox="1"/>
            <p:nvPr/>
          </p:nvSpPr>
          <p:spPr>
            <a:xfrm>
              <a:off x="5522261" y="4038602"/>
              <a:ext cx="542362" cy="3680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charset="-122"/>
                </a:rPr>
                <a:t>12C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41" grpId="0"/>
      <p:bldP spid="27" grpId="1"/>
      <p:bldP spid="26" grpId="1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  <a:sym typeface="+mn-ea"/>
                  </a:rPr>
                  <a:t>二、古代美洲文明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4"/>
          <p:cNvSpPr txBox="1"/>
          <p:nvPr/>
        </p:nvSpPr>
        <p:spPr>
          <a:xfrm>
            <a:off x="4483145" y="38428"/>
            <a:ext cx="68014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玛雅文明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（前</a:t>
            </a:r>
            <a:r>
              <a:rPr lang="en-US" altLang="zh-CN" sz="2800" b="1" dirty="0" smtClean="0"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千纪</a:t>
            </a:r>
            <a:r>
              <a:rPr lang="en-US" altLang="zh-CN" sz="2800" b="1" dirty="0" smtClean="0">
                <a:latin typeface="微软雅黑" panose="020B0503020204020204" charset="-122"/>
                <a:cs typeface="微软雅黑" panose="020B0503020204020204" charset="-122"/>
              </a:rPr>
              <a:t>——15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世纪中期）</a:t>
            </a:r>
            <a:endParaRPr lang="zh-CN" altLang="en-US" sz="28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223520" y="783590"/>
          <a:ext cx="6937375" cy="2713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535"/>
                <a:gridCol w="960120"/>
                <a:gridCol w="767080"/>
                <a:gridCol w="885190"/>
                <a:gridCol w="3600450"/>
              </a:tblGrid>
              <a:tr h="8102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方位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830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中美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8"/>
          <p:cNvSpPr txBox="1"/>
          <p:nvPr/>
        </p:nvSpPr>
        <p:spPr>
          <a:xfrm>
            <a:off x="1873250" y="1829118"/>
            <a:ext cx="904875" cy="1651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尤卡坦半岛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2544445" y="1920875"/>
            <a:ext cx="108902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众多城市国家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968375" y="1829118"/>
            <a:ext cx="904875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玛雅文明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542030" y="1720850"/>
            <a:ext cx="3869690" cy="1691640"/>
            <a:chOff x="5578" y="2710"/>
            <a:chExt cx="6094" cy="2664"/>
          </a:xfrm>
        </p:grpSpPr>
        <p:sp>
          <p:nvSpPr>
            <p:cNvPr id="14" name="文本框 13"/>
            <p:cNvSpPr txBox="1"/>
            <p:nvPr/>
          </p:nvSpPr>
          <p:spPr>
            <a:xfrm>
              <a:off x="5578" y="2710"/>
              <a:ext cx="5698" cy="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None/>
              </a:pP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种植玉米，阶级分化，城市繁荣，金字塔庙宇，精美陶器，象形文字，复杂历法，</a:t>
              </a: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20</a:t>
              </a: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进制，</a:t>
              </a:r>
              <a:endParaRPr lang="en-US" altLang="zh-CN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16" y="4548"/>
              <a:ext cx="1857" cy="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None/>
              </a:pP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零</a:t>
              </a:r>
              <a:r>
                <a:rPr lang="en-US" altLang="zh-CN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”</a:t>
              </a:r>
              <a:endParaRPr lang="en-US" altLang="zh-CN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06665" y="783590"/>
            <a:ext cx="4190365" cy="3357074"/>
            <a:chOff x="7458635" y="1775012"/>
            <a:chExt cx="3380303" cy="2706356"/>
          </a:xfrm>
        </p:grpSpPr>
        <p:pic>
          <p:nvPicPr>
            <p:cNvPr id="24" name="Picture 2" descr="http://himg2.huanqiu.com/attachment2010/2015/0819/2015081907082623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58635" y="1775012"/>
              <a:ext cx="3253540" cy="23855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/>
            <p:cNvSpPr txBox="1"/>
            <p:nvPr/>
          </p:nvSpPr>
          <p:spPr>
            <a:xfrm>
              <a:off x="7479766" y="4184457"/>
              <a:ext cx="3359172" cy="29691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</a:rPr>
                <a:t>库库尔坎金字塔（金字塔）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6" name="图片 25" descr="webwxgetmsgimg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4194810"/>
            <a:ext cx="4774565" cy="19640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webwxgetmsgim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" y="3742690"/>
            <a:ext cx="3479165" cy="2867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组合 32"/>
          <p:cNvGrpSpPr/>
          <p:nvPr/>
        </p:nvGrpSpPr>
        <p:grpSpPr>
          <a:xfrm>
            <a:off x="8656320" y="4194810"/>
            <a:ext cx="3135305" cy="2662878"/>
            <a:chOff x="3883884" y="1760071"/>
            <a:chExt cx="3181350" cy="26195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文本框 34"/>
            <p:cNvSpPr txBox="1"/>
            <p:nvPr/>
          </p:nvSpPr>
          <p:spPr>
            <a:xfrm>
              <a:off x="4097106" y="4017356"/>
              <a:ext cx="2755186" cy="3623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</a:rPr>
                <a:t>古玛雅城市遗址</a:t>
              </a:r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/>
            <a:srcRect t="24821" b="4732"/>
            <a:stretch>
              <a:fillRect/>
            </a:stretch>
          </p:blipFill>
          <p:spPr>
            <a:xfrm>
              <a:off x="3883884" y="1760071"/>
              <a:ext cx="3181350" cy="2238188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05" y="982980"/>
            <a:ext cx="11451590" cy="489140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  <a:effectLst>
            <a:glow rad="165100">
              <a:schemeClr val="accent1">
                <a:satMod val="175000"/>
                <a:alpha val="40000"/>
              </a:schemeClr>
            </a:glow>
          </a:effectLst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  <a:sym typeface="+mn-ea"/>
                  </a:rPr>
                  <a:t>二、古代美洲文明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4"/>
          <p:cNvSpPr txBox="1"/>
          <p:nvPr/>
        </p:nvSpPr>
        <p:spPr>
          <a:xfrm>
            <a:off x="4483145" y="38428"/>
            <a:ext cx="6055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阿兹特克帝国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en-US" altLang="zh-CN" sz="2800" b="1" dirty="0" smtClean="0">
                <a:latin typeface="微软雅黑" panose="020B0503020204020204" charset="-122"/>
                <a:cs typeface="微软雅黑" panose="020B0503020204020204" charset="-122"/>
              </a:rPr>
              <a:t>——16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世纪）</a:t>
            </a:r>
            <a:endParaRPr lang="zh-CN" altLang="en-US" sz="28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223520" y="783590"/>
          <a:ext cx="4986655" cy="2592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535"/>
                <a:gridCol w="960120"/>
                <a:gridCol w="767080"/>
                <a:gridCol w="885190"/>
                <a:gridCol w="1649730"/>
              </a:tblGrid>
              <a:tr h="883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方位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7081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中美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8"/>
          <p:cNvSpPr txBox="1"/>
          <p:nvPr/>
        </p:nvSpPr>
        <p:spPr>
          <a:xfrm>
            <a:off x="1873250" y="1557973"/>
            <a:ext cx="904875" cy="1651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墨西哥地区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2615565" y="1938020"/>
            <a:ext cx="1089025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部落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联盟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968375" y="1557973"/>
            <a:ext cx="904875" cy="1651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阿兹特克文明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2030" y="1720850"/>
            <a:ext cx="188087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上层垄断，部落自治，浮动园地，都城交通</a:t>
            </a:r>
            <a:endParaRPr lang="en-US" altLang="zh-CN" sz="2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16295" y="857250"/>
            <a:ext cx="6008370" cy="4695561"/>
            <a:chOff x="8279130" y="1189355"/>
            <a:chExt cx="3072130" cy="2400729"/>
          </a:xfrm>
        </p:grpSpPr>
        <p:pic>
          <p:nvPicPr>
            <p:cNvPr id="11" name="Picture 2" descr="https://timgsa.baidu.com/timg?image&amp;quality=80&amp;size=b9999_10000&amp;sec=1540186532485&amp;di=75103f921731853a8685129951bb2ac8&amp;imgtype=0&amp;src=http%3A%2F%2Fimg.lssdjt.com%2F201508%2F13083026188.jp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279130" y="1189355"/>
              <a:ext cx="3072130" cy="2165350"/>
            </a:xfrm>
            <a:prstGeom prst="rect">
              <a:avLst/>
            </a:prstGeom>
            <a:noFill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8545023" y="3354705"/>
              <a:ext cx="2540000" cy="2353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特诺奇蒂特兰城复原图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3680" y="3493135"/>
            <a:ext cx="9860323" cy="3264535"/>
            <a:chOff x="368" y="5501"/>
            <a:chExt cx="15528" cy="514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" y="5501"/>
              <a:ext cx="7705" cy="5141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8073" y="9820"/>
              <a:ext cx="7823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l"/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墨西哥国旗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  <a:sym typeface="+mn-ea"/>
                  </a:rPr>
                  <a:t>二、古代美洲文明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4"/>
          <p:cNvSpPr txBox="1"/>
          <p:nvPr/>
        </p:nvSpPr>
        <p:spPr>
          <a:xfrm>
            <a:off x="4483145" y="38428"/>
            <a:ext cx="52425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印加帝国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en-US" altLang="zh-CN" sz="2800" b="1" dirty="0" smtClean="0">
                <a:latin typeface="微软雅黑" panose="020B0503020204020204" charset="-122"/>
                <a:cs typeface="微软雅黑" panose="020B0503020204020204" charset="-122"/>
              </a:rPr>
              <a:t>——16</a:t>
            </a:r>
            <a:r>
              <a:rPr lang="zh-CN" altLang="en-US" sz="2800" b="1" dirty="0" smtClean="0">
                <a:latin typeface="微软雅黑" panose="020B0503020204020204" charset="-122"/>
                <a:cs typeface="微软雅黑" panose="020B0503020204020204" charset="-122"/>
              </a:rPr>
              <a:t>世纪）</a:t>
            </a:r>
            <a:endParaRPr lang="zh-CN" altLang="en-US" sz="28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223520" y="783590"/>
          <a:ext cx="6287135" cy="2592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535"/>
                <a:gridCol w="960120"/>
                <a:gridCol w="767080"/>
                <a:gridCol w="885190"/>
                <a:gridCol w="2950210"/>
              </a:tblGrid>
              <a:tr h="883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方位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7081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南美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8"/>
          <p:cNvSpPr txBox="1"/>
          <p:nvPr/>
        </p:nvSpPr>
        <p:spPr>
          <a:xfrm>
            <a:off x="1873250" y="1617663"/>
            <a:ext cx="90487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以库斯科为都城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2585085" y="1818005"/>
            <a:ext cx="108902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中央集权帝国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968375" y="2017713"/>
            <a:ext cx="904875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印加文明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2030" y="1720850"/>
            <a:ext cx="292544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君主专制，中央集权，户籍制度，道路系统，人口迁移，马丘比丘城遗址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183120" y="783590"/>
            <a:ext cx="4592320" cy="6140450"/>
            <a:chOff x="11104" y="1234"/>
            <a:chExt cx="7232" cy="96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4" y="1234"/>
              <a:ext cx="7232" cy="8848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1104" y="10082"/>
              <a:ext cx="7232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印加之路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9220" y="3473450"/>
            <a:ext cx="6358255" cy="3290570"/>
            <a:chOff x="172" y="5470"/>
            <a:chExt cx="10013" cy="518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3" y="5470"/>
              <a:ext cx="7552" cy="5182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72" y="9248"/>
              <a:ext cx="2461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马丘比丘城遗址</a:t>
              </a:r>
              <a:endPara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5778" name="图片 1"/>
          <p:cNvPicPr>
            <a:picLocks noChangeAspect="1"/>
          </p:cNvPicPr>
          <p:nvPr/>
        </p:nvPicPr>
        <p:blipFill>
          <a:blip r:embed="rId1"/>
          <a:srcRect t="19002" b="2618"/>
          <a:stretch>
            <a:fillRect/>
          </a:stretch>
        </p:blipFill>
        <p:spPr>
          <a:xfrm>
            <a:off x="0" y="0"/>
            <a:ext cx="12192635" cy="687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/>
          <p:nvPr/>
        </p:nvSpPr>
        <p:spPr>
          <a:xfrm>
            <a:off x="0" y="-29210"/>
            <a:ext cx="12192635" cy="6902450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116330" y="2042160"/>
            <a:ext cx="248126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fontAlgn="auto"/>
            <a:r>
              <a:rPr lang="en-US" altLang="zh-CN" sz="9600" b="1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  <a:cs typeface="+mn-cs"/>
              </a:rPr>
              <a:t>03</a:t>
            </a:r>
            <a:endParaRPr lang="en-US" altLang="zh-CN" sz="9600" b="1" noProof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3100" y="2506980"/>
            <a:ext cx="10828655" cy="941070"/>
            <a:chOff x="1060" y="3948"/>
            <a:chExt cx="17053" cy="1482"/>
          </a:xfrm>
        </p:grpSpPr>
        <p:cxnSp>
          <p:nvCxnSpPr>
            <p:cNvPr id="9" name="直接连接符 8"/>
            <p:cNvCxnSpPr/>
            <p:nvPr>
              <p:custDataLst>
                <p:tags r:id="rId3"/>
              </p:custDataLst>
            </p:nvPr>
          </p:nvCxnSpPr>
          <p:spPr>
            <a:xfrm>
              <a:off x="1060" y="5430"/>
              <a:ext cx="163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758" y="3948"/>
              <a:ext cx="1635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/>
              <a:r>
                <a:rPr lang="zh-CN" altLang="en-US" sz="5400" b="1" spc="500" noProof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文明发展的特点</a:t>
              </a:r>
              <a:endParaRPr lang="zh-CN" altLang="en-US" sz="5400" b="1" spc="500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400"/>
            <a:ext cx="4707255" cy="647700"/>
            <a:chOff x="0" y="-40"/>
            <a:chExt cx="8955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955" cy="1020"/>
              <a:chOff x="0" y="-40"/>
              <a:chExt cx="12539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2539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  <a:sym typeface="+mn-ea"/>
                  </a:rPr>
                  <a:t>三、文明发展的特点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/>
          <p:cNvGrpSpPr/>
          <p:nvPr/>
        </p:nvGrpSpPr>
        <p:grpSpPr>
          <a:xfrm>
            <a:off x="193040" y="908050"/>
            <a:ext cx="6747510" cy="4994910"/>
            <a:chOff x="304" y="1382"/>
            <a:chExt cx="10626" cy="7866"/>
          </a:xfrm>
        </p:grpSpPr>
        <p:sp>
          <p:nvSpPr>
            <p:cNvPr id="20" name="文本框 19"/>
            <p:cNvSpPr txBox="1"/>
            <p:nvPr/>
          </p:nvSpPr>
          <p:spPr>
            <a:xfrm>
              <a:off x="304" y="8474"/>
              <a:ext cx="10627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6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西班牙殖民者皮萨罗俘虏印加皇帝</a:t>
              </a:r>
              <a:endParaRPr lang="en-US" altLang="zh-CN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" y="1382"/>
              <a:ext cx="10627" cy="7092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193040" y="5842000"/>
            <a:ext cx="67481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正当印加国家兴旺发达时期，却遭到西班牙殖民者的侵略。1532年，印加帝国灭亡。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65975" y="4157345"/>
            <a:ext cx="48469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新航路开辟前，美洲文明是否受到外界影响？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520" y="156210"/>
            <a:ext cx="5015230" cy="376174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文本框 24"/>
          <p:cNvSpPr txBox="1"/>
          <p:nvPr/>
        </p:nvSpPr>
        <p:spPr>
          <a:xfrm>
            <a:off x="7165975" y="5411470"/>
            <a:ext cx="2286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独立发展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9213215" y="5525770"/>
            <a:ext cx="548640" cy="416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970135" y="5349875"/>
            <a:ext cx="2286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多源</a:t>
            </a:r>
            <a:endParaRPr lang="zh-CN" altLang="en-US" sz="4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400"/>
            <a:ext cx="4707255" cy="647700"/>
            <a:chOff x="0" y="-40"/>
            <a:chExt cx="8955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955" cy="1020"/>
              <a:chOff x="0" y="-40"/>
              <a:chExt cx="12539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2539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  <a:sym typeface="+mn-ea"/>
                  </a:rPr>
                  <a:t>三、文明发展的特点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4707255" y="0"/>
            <a:ext cx="394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latin typeface="微软雅黑" panose="020B0503020204020204" charset="-122"/>
                <a:cs typeface="黑体" panose="02010609060101010101" charset="-122"/>
                <a:sym typeface="+mn-ea"/>
              </a:rPr>
              <a:t>特点一：多元</a:t>
            </a:r>
            <a:endParaRPr lang="zh-CN" altLang="en-US" sz="3200" b="1">
              <a:latin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02600" y="843915"/>
            <a:ext cx="3844925" cy="2479675"/>
            <a:chOff x="8279130" y="1449083"/>
            <a:chExt cx="3072130" cy="1980986"/>
          </a:xfrm>
          <a:effectLst>
            <a:outerShdw blurRad="762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" name="Picture 2" descr="https://timgsa.baidu.com/timg?image&amp;quality=80&amp;size=b9999_10000&amp;sec=1540186532485&amp;di=75103f921731853a8685129951bb2ac8&amp;imgtype=0&amp;src=http%3A%2F%2Fimg.lssdjt.com%2F201508%2F13083026188.jpg"/>
            <p:cNvPicPr>
              <a:picLocks noChangeAspect="1" noChangeArrowheads="1"/>
            </p:cNvPicPr>
            <p:nvPr/>
          </p:nvPicPr>
          <p:blipFill>
            <a:blip r:embed="rId3"/>
            <a:srcRect t="11994"/>
            <a:stretch>
              <a:fillRect/>
            </a:stretch>
          </p:blipFill>
          <p:spPr bwMode="auto">
            <a:xfrm>
              <a:off x="8279130" y="1449083"/>
              <a:ext cx="3072130" cy="1905757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8362846" y="3062280"/>
              <a:ext cx="2905205" cy="3677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特诺奇蒂特兰城复原图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40225" y="829945"/>
            <a:ext cx="3762375" cy="2399030"/>
            <a:chOff x="6636" y="1391"/>
            <a:chExt cx="5925" cy="3778"/>
          </a:xfrm>
          <a:effectLst>
            <a:outerShdw blurRad="762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6" y="1391"/>
              <a:ext cx="5668" cy="377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835" y="4423"/>
              <a:ext cx="572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大津巴布韦</a:t>
              </a:r>
              <a:endPara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3515" y="829945"/>
            <a:ext cx="3972560" cy="2385060"/>
            <a:chOff x="289" y="1307"/>
            <a:chExt cx="6256" cy="3756"/>
          </a:xfrm>
          <a:effectLst>
            <a:outerShdw blurRad="762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rcRect r="9818"/>
            <a:stretch>
              <a:fillRect/>
            </a:stretch>
          </p:blipFill>
          <p:spPr>
            <a:xfrm>
              <a:off x="289" y="1307"/>
              <a:ext cx="6257" cy="375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55" y="4338"/>
              <a:ext cx="572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/>
            </a:lstStyle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北宋都城汴京</a:t>
              </a:r>
              <a:endPara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958455" y="0"/>
            <a:ext cx="394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latin typeface="微软雅黑" panose="020B0503020204020204" charset="-122"/>
                <a:cs typeface="黑体" panose="02010609060101010101" charset="-122"/>
                <a:sym typeface="+mn-ea"/>
              </a:rPr>
              <a:t>特点二：统一</a:t>
            </a:r>
            <a:endParaRPr lang="zh-CN" altLang="en-US" sz="3200" b="1">
              <a:latin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3515" y="3415665"/>
            <a:ext cx="5791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印加帝国和中国统治措施的共同点：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03595" y="3415665"/>
            <a:ext cx="6288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①中央：君主专制（印加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·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卡帕克）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03595" y="3937635"/>
            <a:ext cx="5791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②地方：中央集权（政区、官僚）；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903595" y="4445635"/>
            <a:ext cx="2303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③户籍制度；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00110" y="4445635"/>
            <a:ext cx="2859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④道路系统；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03595" y="4967605"/>
            <a:ext cx="5791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⑤人口迁移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……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53060" y="5573395"/>
            <a:ext cx="1149032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人类社会自形成以来，各区域文明便呈</a:t>
            </a:r>
            <a:r>
              <a:rPr lang="zh-CN" sz="32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多元</a:t>
            </a:r>
            <a:r>
              <a:rPr 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发展的趋势，但同时又具有一定的</a:t>
            </a:r>
            <a:r>
              <a:rPr lang="zh-CN" sz="32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统一</a:t>
            </a:r>
            <a:r>
              <a:rPr lang="zh-CN" sz="32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cs typeface="微软雅黑" panose="020B0503020204020204" charset="-122"/>
                <a:sym typeface="+mn-ea"/>
              </a:rPr>
              <a:t>规律。</a:t>
            </a:r>
            <a:endParaRPr lang="zh-CN" altLang="en-US" sz="32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0" grpId="0"/>
      <p:bldP spid="31" grpId="0"/>
      <p:bldP spid="32" grpId="0"/>
      <p:bldP spid="34" grpId="0"/>
      <p:bldP spid="34" grpId="1"/>
      <p:bldP spid="21" grpId="0"/>
      <p:bldP spid="21" grpId="1"/>
      <p:bldP spid="35" grpId="0"/>
      <p:bldP spid="35" grpId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24155" y="269875"/>
            <a:ext cx="11743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一花独放不是春，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万紫千红春满园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——（明朝）《古今贤文》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4790" y="1034415"/>
            <a:ext cx="11743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各美其美，美人之美，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美美与共，天下大同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——费孝通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020" y="1962150"/>
            <a:ext cx="4506595" cy="4545965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5777" name="组合 7"/>
          <p:cNvGrpSpPr/>
          <p:nvPr/>
        </p:nvGrpSpPr>
        <p:grpSpPr>
          <a:xfrm>
            <a:off x="0" y="0"/>
            <a:ext cx="12192000" cy="6858000"/>
            <a:chOff x="0" y="0"/>
            <a:chExt cx="19199" cy="10800"/>
          </a:xfrm>
        </p:grpSpPr>
        <p:pic>
          <p:nvPicPr>
            <p:cNvPr id="75778" name="图片 1"/>
            <p:cNvPicPr>
              <a:picLocks noChangeAspect="1"/>
            </p:cNvPicPr>
            <p:nvPr/>
          </p:nvPicPr>
          <p:blipFill>
            <a:blip r:embed="rId1"/>
            <a:srcRect t="19002" b="2618"/>
            <a:stretch>
              <a:fillRect/>
            </a:stretch>
          </p:blipFill>
          <p:spPr>
            <a:xfrm>
              <a:off x="0" y="5376"/>
              <a:ext cx="9621" cy="54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79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631" cy="54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0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1" y="0"/>
              <a:ext cx="9579" cy="54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1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1" y="5418"/>
              <a:ext cx="9579" cy="538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1" name="矩形 10"/>
          <p:cNvSpPr/>
          <p:nvPr/>
        </p:nvSpPr>
        <p:spPr>
          <a:xfrm>
            <a:off x="-62230" y="2744470"/>
            <a:ext cx="12193270" cy="1368425"/>
          </a:xfrm>
          <a:prstGeom prst="rect">
            <a:avLst/>
          </a:prstGeom>
          <a:solidFill>
            <a:srgbClr val="E7E6E6">
              <a:lumMod val="25000"/>
              <a:alpha val="45000"/>
            </a:srgbClr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6250" tIns="38125" rIns="76250" bIns="38125" rtlCol="0" anchor="ctr"/>
          <a:p>
            <a:pPr lvl="0" algn="ctr"/>
            <a:r>
              <a:rPr lang="zh-CN" altLang="en-US" sz="6000" dirty="0" smtClean="0">
                <a:solidFill>
                  <a:schemeClr val="bg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第</a:t>
            </a:r>
            <a:r>
              <a:rPr lang="en-US" altLang="zh-CN" sz="6000" dirty="0" smtClean="0">
                <a:solidFill>
                  <a:schemeClr val="bg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5</a:t>
            </a:r>
            <a:r>
              <a:rPr lang="zh-CN" altLang="en-US" sz="6000" dirty="0" smtClean="0">
                <a:solidFill>
                  <a:schemeClr val="bg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课  </a:t>
            </a:r>
            <a:r>
              <a:rPr lang="zh-CN" altLang="en-US" sz="6000" dirty="0">
                <a:solidFill>
                  <a:schemeClr val="bg1"/>
                </a:solidFill>
                <a:latin typeface="汉仪书魂体简" panose="02010609000101010101" charset="-122"/>
                <a:ea typeface="汉仪书魂体简" panose="02010609000101010101" charset="-122"/>
                <a:cs typeface="汉仪书魂体简" panose="02010609000101010101" charset="-122"/>
              </a:rPr>
              <a:t>古代非洲与美洲</a:t>
            </a:r>
            <a:endParaRPr lang="zh-CN" altLang="en-US" sz="6000" dirty="0">
              <a:solidFill>
                <a:schemeClr val="bg1"/>
              </a:solidFill>
              <a:latin typeface="汉仪书魂体简" panose="02010609000101010101" charset="-122"/>
              <a:ea typeface="汉仪书魂体简" panose="02010609000101010101" charset="-122"/>
              <a:cs typeface="汉仪书魂体简" panose="0201060900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29698" name="图片 248835" descr="timg?image&amp;quality=80&amp;size=b9999_10000&amp;sec=1544356815112&amp;di=9ebe26313050ae953452366c70237072&amp;imgtype=0&amp;src=http%3A%2F%2Fs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3810000"/>
            <a:ext cx="914400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4" name="Rectangle 6"/>
          <p:cNvSpPr/>
          <p:nvPr/>
        </p:nvSpPr>
        <p:spPr>
          <a:xfrm>
            <a:off x="1676400" y="1130777"/>
            <a:ext cx="8991600" cy="255333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在人类漫长的历史发展过程中，每个民族、每个国家，都在创造着自己的文明。多样文明的共存和发展为世界提供了源源不断的动力和活力。但是人类未来美好的前景也离不开各国人民相互交流、相互借鉴、取长补短、共同进步。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8376" name="Rectangle 8"/>
          <p:cNvSpPr/>
          <p:nvPr/>
        </p:nvSpPr>
        <p:spPr>
          <a:xfrm>
            <a:off x="1524000" y="377825"/>
            <a:ext cx="9290050" cy="768350"/>
          </a:xfrm>
          <a:prstGeom prst="rect">
            <a:avLst/>
          </a:prstGeom>
          <a:solidFill>
            <a:srgbClr val="F8F8F8"/>
          </a:solidFill>
          <a:ln w="9525">
            <a:noFill/>
          </a:ln>
        </p:spPr>
        <p:txBody>
          <a:bodyPr wrap="none" anchor="ctr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文明因交流而多彩，因互鉴而丰富 ！</a:t>
            </a:r>
            <a:endParaRPr lang="zh-CN" altLang="en-US" sz="44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58374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58374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58374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6801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-19685"/>
            <a:ext cx="12192000" cy="692213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116330" y="2042160"/>
            <a:ext cx="248126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fontAlgn="auto"/>
            <a:r>
              <a:rPr lang="en-US" altLang="zh-CN" sz="9600" b="1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  <a:cs typeface="+mn-cs"/>
              </a:rPr>
              <a:t>01</a:t>
            </a:r>
            <a:endParaRPr lang="en-US" altLang="zh-CN" sz="9600" b="1" noProof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3100" y="2506980"/>
            <a:ext cx="10828655" cy="941070"/>
            <a:chOff x="1060" y="3948"/>
            <a:chExt cx="17053" cy="1482"/>
          </a:xfrm>
        </p:grpSpPr>
        <p:cxnSp>
          <p:nvCxnSpPr>
            <p:cNvPr id="9" name="直接连接符 8"/>
            <p:cNvCxnSpPr/>
            <p:nvPr>
              <p:custDataLst>
                <p:tags r:id="rId3"/>
              </p:custDataLst>
            </p:nvPr>
          </p:nvCxnSpPr>
          <p:spPr>
            <a:xfrm>
              <a:off x="1060" y="5430"/>
              <a:ext cx="163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758" y="3948"/>
              <a:ext cx="1635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/>
              <a:r>
                <a:rPr lang="zh-CN" altLang="en-US" sz="5400" b="1" spc="500" noProof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古代非洲文明</a:t>
              </a:r>
              <a:endParaRPr lang="zh-CN" altLang="en-US" sz="5400" b="1" spc="500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" name="TextBox 4"/>
          <p:cNvSpPr txBox="1"/>
          <p:nvPr/>
        </p:nvSpPr>
        <p:spPr>
          <a:xfrm>
            <a:off x="4483145" y="-307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开创者？</a:t>
            </a:r>
            <a:endParaRPr lang="zh-CN" altLang="en-US" sz="32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8094"/>
          <a:stretch>
            <a:fillRect/>
          </a:stretch>
        </p:blipFill>
        <p:spPr>
          <a:xfrm>
            <a:off x="8524240" y="69215"/>
            <a:ext cx="3258185" cy="285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6735" r="2584" b="5588"/>
          <a:stretch>
            <a:fillRect/>
          </a:stretch>
        </p:blipFill>
        <p:spPr>
          <a:xfrm>
            <a:off x="8027035" y="3065145"/>
            <a:ext cx="4025900" cy="361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4"/>
          <p:cNvSpPr txBox="1"/>
          <p:nvPr/>
        </p:nvSpPr>
        <p:spPr>
          <a:xfrm>
            <a:off x="4398690" y="6678"/>
            <a:ext cx="339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班图人的贡献：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96565" y="652473"/>
            <a:ext cx="2138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）农业：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1971040" y="662940"/>
            <a:ext cx="6318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甜高粱、西瓜和棉花；牛、绵羊和山羊。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97200" y="1184603"/>
            <a:ext cx="2494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）手工业：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2486660" y="1184910"/>
            <a:ext cx="2767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掌握冶铁技术。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87675" y="1753563"/>
            <a:ext cx="2138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）迁徙：</a:t>
            </a:r>
            <a:endParaRPr lang="zh-CN" altLang="en-US" sz="28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71040" y="1706880"/>
            <a:ext cx="6490970" cy="1410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11世纪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,班图人成为撒哈拉以南非洲的主要居民,农业、畜牧业和冶铁技术也传播到非洲大部分地区。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08880" y="1123315"/>
            <a:ext cx="640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★</a:t>
            </a:r>
            <a:endParaRPr lang="zh-CN" altLang="en-US" sz="3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9710" y="3117850"/>
            <a:ext cx="7643495" cy="276415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altLang="zh-CN" sz="2800" b="1" kern="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600" b="1" spc="50">
                <a:ln w="3175">
                  <a:noFill/>
                  <a:prstDash val="dash"/>
                </a:ln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铁的冶炼和使用</a:t>
            </a:r>
            <a:r>
              <a:rPr lang="zh-CN" altLang="en-US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，使非洲人在前人没有耕种过的土地上耕种，在没有人传授他们如何采矿的地方开采矿物；他们发现了有价值的药物；他们善于灌溉梯田和在陡峭的山坡上保持水土；他们建立了新的复杂的社会制度</a:t>
            </a: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发展起非洲独有的文明。</a:t>
            </a:r>
            <a:endParaRPr lang="en-US" altLang="zh-CN"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r">
              <a:lnSpc>
                <a:spcPct val="110000"/>
              </a:lnSpc>
            </a:pP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英国非洲史学家巴兹尔</a:t>
            </a:r>
            <a:r>
              <a:rPr lang="en-US" altLang="zh-CN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戴维逊</a:t>
            </a:r>
            <a:endParaRPr sz="2600" b="1" kern="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1" grpId="0"/>
      <p:bldP spid="22" grpId="0"/>
      <p:bldP spid="24" grpId="0"/>
      <p:bldP spid="23" grpId="0"/>
      <p:bldP spid="25" grpId="0"/>
      <p:bldP spid="26" grpId="0"/>
      <p:bldP spid="27" grpId="0"/>
      <p:bldP spid="31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8" name="组合 67"/>
          <p:cNvGrpSpPr/>
          <p:nvPr/>
        </p:nvGrpSpPr>
        <p:grpSpPr>
          <a:xfrm>
            <a:off x="7238365" y="5463223"/>
            <a:ext cx="949325" cy="597852"/>
            <a:chOff x="7071780" y="4154047"/>
            <a:chExt cx="779929" cy="597244"/>
          </a:xfrm>
        </p:grpSpPr>
        <p:sp>
          <p:nvSpPr>
            <p:cNvPr id="69" name="文本框 57"/>
            <p:cNvSpPr txBox="1"/>
            <p:nvPr/>
          </p:nvSpPr>
          <p:spPr>
            <a:xfrm>
              <a:off x="7071780" y="4154047"/>
              <a:ext cx="779929" cy="521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桑海</a:t>
              </a:r>
              <a:endPara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73" name="组合 89"/>
            <p:cNvGrpSpPr/>
            <p:nvPr/>
          </p:nvGrpSpPr>
          <p:grpSpPr>
            <a:xfrm flipV="1">
              <a:off x="7121297" y="4571999"/>
              <a:ext cx="693292" cy="179292"/>
              <a:chOff x="7180729" y="2667000"/>
              <a:chExt cx="3027381" cy="298077"/>
            </a:xfrm>
          </p:grpSpPr>
          <p:cxnSp>
            <p:nvCxnSpPr>
              <p:cNvPr id="74" name="直接连接符 73"/>
              <p:cNvCxnSpPr/>
              <p:nvPr/>
            </p:nvCxnSpPr>
            <p:spPr>
              <a:xfrm flipV="1">
                <a:off x="7180729" y="2958353"/>
                <a:ext cx="3019310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7221742" y="2669242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10208110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3" name="图片 2" descr="~Z)V]YNUBW~43L4GP_@1[F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18" y="132715"/>
            <a:ext cx="5305425" cy="6018213"/>
          </a:xfrm>
          <a:prstGeom prst="rect">
            <a:avLst/>
          </a:prstGeom>
          <a:noFill/>
          <a:ln w="9525"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4" name="组合 163"/>
          <p:cNvGrpSpPr/>
          <p:nvPr/>
        </p:nvGrpSpPr>
        <p:grpSpPr>
          <a:xfrm>
            <a:off x="7756843" y="1871028"/>
            <a:ext cx="3700462" cy="2828925"/>
            <a:chOff x="5656973" y="2309878"/>
            <a:chExt cx="3294002" cy="2540286"/>
          </a:xfrm>
        </p:grpSpPr>
        <p:sp>
          <p:nvSpPr>
            <p:cNvPr id="165" name="椭圆 164"/>
            <p:cNvSpPr/>
            <p:nvPr/>
          </p:nvSpPr>
          <p:spPr>
            <a:xfrm>
              <a:off x="8228900" y="2309878"/>
              <a:ext cx="432048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1</a:t>
              </a:r>
              <a:endParaRPr lang="zh-CN" altLang="en-US" sz="2800" b="1" strike="noStrike" noProof="1" dirty="0"/>
            </a:p>
          </p:txBody>
        </p:sp>
        <p:sp>
          <p:nvSpPr>
            <p:cNvPr id="166" name="椭圆 165"/>
            <p:cNvSpPr/>
            <p:nvPr/>
          </p:nvSpPr>
          <p:spPr>
            <a:xfrm>
              <a:off x="5656973" y="2420216"/>
              <a:ext cx="432048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2</a:t>
              </a:r>
              <a:endParaRPr lang="zh-CN" altLang="en-US" sz="2800" b="1" strike="noStrike" noProof="1" dirty="0"/>
            </a:p>
          </p:txBody>
        </p:sp>
        <p:sp>
          <p:nvSpPr>
            <p:cNvPr id="167" name="椭圆 166"/>
            <p:cNvSpPr/>
            <p:nvPr/>
          </p:nvSpPr>
          <p:spPr>
            <a:xfrm>
              <a:off x="7628405" y="4490124"/>
              <a:ext cx="432048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4</a:t>
              </a:r>
              <a:endParaRPr lang="zh-CN" altLang="en-US" sz="2800" b="1" strike="noStrike" noProof="1" dirty="0"/>
            </a:p>
          </p:txBody>
        </p:sp>
        <p:sp>
          <p:nvSpPr>
            <p:cNvPr id="168" name="椭圆 167"/>
            <p:cNvSpPr/>
            <p:nvPr/>
          </p:nvSpPr>
          <p:spPr>
            <a:xfrm>
              <a:off x="8518927" y="3139024"/>
              <a:ext cx="432048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r>
                <a:rPr lang="en-US" altLang="zh-CN" sz="2800" b="1" strike="noStrike" noProof="1" dirty="0"/>
                <a:t>3</a:t>
              </a:r>
              <a:endParaRPr lang="zh-CN" altLang="en-US" sz="2800" b="1" strike="noStrike" noProof="1" dirty="0"/>
            </a:p>
          </p:txBody>
        </p:sp>
      </p:grpSp>
      <p:sp>
        <p:nvSpPr>
          <p:cNvPr id="169" name="矩形 168"/>
          <p:cNvSpPr/>
          <p:nvPr/>
        </p:nvSpPr>
        <p:spPr>
          <a:xfrm>
            <a:off x="6788468" y="2517140"/>
            <a:ext cx="2227262" cy="9540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加纳、马里、桑海帝国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9971405" y="1259840"/>
            <a:ext cx="162083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阿克苏姆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9920605" y="3269615"/>
            <a:ext cx="2078038" cy="9540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摩加迪沙等城市国家  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9512618" y="4699953"/>
            <a:ext cx="161925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津巴布韦    </a:t>
            </a:r>
            <a:endParaRPr lang="zh-CN" altLang="en-US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3" name="文本框 4"/>
          <p:cNvSpPr txBox="1"/>
          <p:nvPr/>
        </p:nvSpPr>
        <p:spPr>
          <a:xfrm>
            <a:off x="9971405" y="6150928"/>
            <a:ext cx="2012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古代非洲文明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4"/>
          <p:cNvSpPr txBox="1"/>
          <p:nvPr/>
        </p:nvSpPr>
        <p:spPr>
          <a:xfrm>
            <a:off x="4483145" y="3842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时空观念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003675" y="4184016"/>
            <a:ext cx="4694555" cy="1867534"/>
            <a:chOff x="3370132" y="2771495"/>
            <a:chExt cx="5055628" cy="1867740"/>
          </a:xfrm>
        </p:grpSpPr>
        <p:sp>
          <p:nvSpPr>
            <p:cNvPr id="48" name="文本框 60"/>
            <p:cNvSpPr txBox="1"/>
            <p:nvPr/>
          </p:nvSpPr>
          <p:spPr>
            <a:xfrm>
              <a:off x="3370132" y="2771495"/>
              <a:ext cx="5055628" cy="953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桑给巴尔、蒙巴萨、摩加迪沙等城市国家</a:t>
              </a:r>
              <a:endParaRPr lang="zh-CN" altLang="en-US" sz="28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49" name="组合 67"/>
            <p:cNvGrpSpPr/>
            <p:nvPr/>
          </p:nvGrpSpPr>
          <p:grpSpPr>
            <a:xfrm flipV="1">
              <a:off x="3872754" y="3697940"/>
              <a:ext cx="3267636" cy="941295"/>
              <a:chOff x="7167282" y="2653553"/>
              <a:chExt cx="3267636" cy="318247"/>
            </a:xfrm>
          </p:grpSpPr>
          <p:cxnSp>
            <p:nvCxnSpPr>
              <p:cNvPr id="50" name="直接连接符 49"/>
              <p:cNvCxnSpPr/>
              <p:nvPr/>
            </p:nvCxnSpPr>
            <p:spPr>
              <a:xfrm>
                <a:off x="7180729" y="2962899"/>
                <a:ext cx="3254189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10425953" y="2653553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/>
          <p:cNvGrpSpPr/>
          <p:nvPr/>
        </p:nvGrpSpPr>
        <p:grpSpPr>
          <a:xfrm>
            <a:off x="3594100" y="5410200"/>
            <a:ext cx="2106613" cy="668338"/>
            <a:chOff x="3944471" y="4105836"/>
            <a:chExt cx="1716741" cy="667868"/>
          </a:xfrm>
        </p:grpSpPr>
        <p:sp>
          <p:nvSpPr>
            <p:cNvPr id="54" name="文本框 54"/>
            <p:cNvSpPr txBox="1"/>
            <p:nvPr/>
          </p:nvSpPr>
          <p:spPr>
            <a:xfrm>
              <a:off x="3952233" y="4105836"/>
              <a:ext cx="1319057" cy="521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28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加纳</a:t>
              </a:r>
              <a:endPara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55" name="组合 75"/>
            <p:cNvGrpSpPr/>
            <p:nvPr/>
          </p:nvGrpSpPr>
          <p:grpSpPr>
            <a:xfrm flipV="1">
              <a:off x="3944471" y="4558552"/>
              <a:ext cx="1716741" cy="215152"/>
              <a:chOff x="7167282" y="2667000"/>
              <a:chExt cx="3267636" cy="304800"/>
            </a:xfrm>
          </p:grpSpPr>
          <p:cxnSp>
            <p:nvCxnSpPr>
              <p:cNvPr id="56" name="直接连接符 55"/>
              <p:cNvCxnSpPr/>
              <p:nvPr/>
            </p:nvCxnSpPr>
            <p:spPr>
              <a:xfrm>
                <a:off x="7180729" y="2958353"/>
                <a:ext cx="325418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0425951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组合 58"/>
          <p:cNvGrpSpPr/>
          <p:nvPr/>
        </p:nvGrpSpPr>
        <p:grpSpPr>
          <a:xfrm>
            <a:off x="5716588" y="5463223"/>
            <a:ext cx="1758950" cy="629602"/>
            <a:chOff x="5697071" y="4157292"/>
            <a:chExt cx="1443318" cy="629861"/>
          </a:xfrm>
        </p:grpSpPr>
        <p:sp>
          <p:nvSpPr>
            <p:cNvPr id="60" name="文本框 56"/>
            <p:cNvSpPr txBox="1"/>
            <p:nvPr/>
          </p:nvSpPr>
          <p:spPr>
            <a:xfrm>
              <a:off x="6058371" y="4157292"/>
              <a:ext cx="779929" cy="5221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马里</a:t>
              </a:r>
              <a:endPara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61" name="组合 79"/>
            <p:cNvGrpSpPr/>
            <p:nvPr/>
          </p:nvGrpSpPr>
          <p:grpSpPr>
            <a:xfrm flipV="1">
              <a:off x="5697071" y="4563032"/>
              <a:ext cx="1443318" cy="224121"/>
              <a:chOff x="7167282" y="2667000"/>
              <a:chExt cx="3267636" cy="304800"/>
            </a:xfrm>
          </p:grpSpPr>
          <p:cxnSp>
            <p:nvCxnSpPr>
              <p:cNvPr id="62" name="直接连接符 61"/>
              <p:cNvCxnSpPr/>
              <p:nvPr/>
            </p:nvCxnSpPr>
            <p:spPr>
              <a:xfrm>
                <a:off x="7180729" y="2958353"/>
                <a:ext cx="325418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7167282" y="2675965"/>
                <a:ext cx="0" cy="295835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10425951" y="2667000"/>
                <a:ext cx="0" cy="2823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/>
        </p:nvGrpSpPr>
        <p:grpSpPr>
          <a:xfrm>
            <a:off x="5154930" y="5076825"/>
            <a:ext cx="2854325" cy="1057275"/>
            <a:chOff x="5190565" y="3691014"/>
            <a:chExt cx="1963272" cy="1055798"/>
          </a:xfrm>
        </p:grpSpPr>
        <p:grpSp>
          <p:nvGrpSpPr>
            <p:cNvPr id="84" name="组合 68"/>
            <p:cNvGrpSpPr/>
            <p:nvPr/>
          </p:nvGrpSpPr>
          <p:grpSpPr>
            <a:xfrm flipV="1">
              <a:off x="5190565" y="4114800"/>
              <a:ext cx="1963272" cy="632012"/>
              <a:chOff x="7180729" y="2667000"/>
              <a:chExt cx="3090800" cy="298077"/>
            </a:xfrm>
          </p:grpSpPr>
          <p:cxnSp>
            <p:nvCxnSpPr>
              <p:cNvPr id="85" name="直接连接符 84"/>
              <p:cNvCxnSpPr/>
              <p:nvPr/>
            </p:nvCxnSpPr>
            <p:spPr>
              <a:xfrm flipV="1">
                <a:off x="7180729" y="2958353"/>
                <a:ext cx="30908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7221742" y="2669242"/>
                <a:ext cx="0" cy="29583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10208110" y="2667000"/>
                <a:ext cx="0" cy="282386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文本框 94"/>
            <p:cNvSpPr txBox="1"/>
            <p:nvPr/>
          </p:nvSpPr>
          <p:spPr>
            <a:xfrm>
              <a:off x="5550827" y="3691014"/>
              <a:ext cx="1126011" cy="5212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津巴布韦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-65087" y="6142038"/>
            <a:ext cx="9396412" cy="511642"/>
            <a:chOff x="1434355" y="3895165"/>
            <a:chExt cx="7709648" cy="511981"/>
          </a:xfrm>
        </p:grpSpPr>
        <p:grpSp>
          <p:nvGrpSpPr>
            <p:cNvPr id="98" name="组合 113"/>
            <p:cNvGrpSpPr/>
            <p:nvPr/>
          </p:nvGrpSpPr>
          <p:grpSpPr>
            <a:xfrm>
              <a:off x="1434355" y="3895165"/>
              <a:ext cx="7709648" cy="511981"/>
              <a:chOff x="1434355" y="3895165"/>
              <a:chExt cx="7709648" cy="511981"/>
            </a:xfrm>
          </p:grpSpPr>
          <p:grpSp>
            <p:nvGrpSpPr>
              <p:cNvPr id="99" name="组合 50"/>
              <p:cNvGrpSpPr/>
              <p:nvPr/>
            </p:nvGrpSpPr>
            <p:grpSpPr>
              <a:xfrm>
                <a:off x="1434355" y="3904129"/>
                <a:ext cx="7709648" cy="503017"/>
                <a:chOff x="4177553" y="2277034"/>
                <a:chExt cx="7709648" cy="503017"/>
              </a:xfrm>
            </p:grpSpPr>
            <p:grpSp>
              <p:nvGrpSpPr>
                <p:cNvPr id="100" name="组合 6"/>
                <p:cNvGrpSpPr/>
                <p:nvPr/>
              </p:nvGrpSpPr>
              <p:grpSpPr>
                <a:xfrm>
                  <a:off x="4285130" y="2277034"/>
                  <a:ext cx="7602071" cy="161365"/>
                  <a:chOff x="3926541" y="2259105"/>
                  <a:chExt cx="7602071" cy="161365"/>
                </a:xfrm>
              </p:grpSpPr>
              <p:cxnSp>
                <p:nvCxnSpPr>
                  <p:cNvPr id="101" name="直接箭头连接符 100"/>
                  <p:cNvCxnSpPr/>
                  <p:nvPr/>
                </p:nvCxnSpPr>
                <p:spPr>
                  <a:xfrm>
                    <a:off x="3926541" y="2402542"/>
                    <a:ext cx="7602071" cy="0"/>
                  </a:xfrm>
                  <a:prstGeom prst="straightConnector1">
                    <a:avLst/>
                  </a:prstGeom>
                  <a:ln w="63500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接连接符 101"/>
                  <p:cNvCxnSpPr/>
                  <p:nvPr/>
                </p:nvCxnSpPr>
                <p:spPr>
                  <a:xfrm>
                    <a:off x="4356847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接连接符 102"/>
                  <p:cNvCxnSpPr/>
                  <p:nvPr/>
                </p:nvCxnSpPr>
                <p:spPr>
                  <a:xfrm>
                    <a:off x="6416113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>
                    <a:off x="8570267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/>
                </p:nvCxnSpPr>
                <p:spPr>
                  <a:xfrm>
                    <a:off x="6822141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/>
                </p:nvCxnSpPr>
                <p:spPr>
                  <a:xfrm>
                    <a:off x="7548282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/>
                </p:nvCxnSpPr>
                <p:spPr>
                  <a:xfrm>
                    <a:off x="9314335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/>
                </p:nvCxnSpPr>
                <p:spPr>
                  <a:xfrm>
                    <a:off x="10022542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114"/>
                  <p:cNvCxnSpPr/>
                  <p:nvPr/>
                </p:nvCxnSpPr>
                <p:spPr>
                  <a:xfrm>
                    <a:off x="10712823" y="2259105"/>
                    <a:ext cx="0" cy="161365"/>
                  </a:xfrm>
                  <a:prstGeom prst="line">
                    <a:avLst/>
                  </a:prstGeom>
                  <a:ln w="635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文本框 42"/>
                <p:cNvSpPr txBox="1"/>
                <p:nvPr/>
              </p:nvSpPr>
              <p:spPr>
                <a:xfrm>
                  <a:off x="4177553" y="2411507"/>
                  <a:ext cx="1308845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zh-CN" altLang="en-US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公元前后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18" name="文本框 43"/>
                <p:cNvSpPr txBox="1"/>
                <p:nvPr/>
              </p:nvSpPr>
              <p:spPr>
                <a:xfrm>
                  <a:off x="6537138" y="2411507"/>
                  <a:ext cx="515468" cy="3685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7C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19" name="文本框 44"/>
                <p:cNvSpPr txBox="1"/>
                <p:nvPr/>
              </p:nvSpPr>
              <p:spPr>
                <a:xfrm>
                  <a:off x="6956611" y="2411507"/>
                  <a:ext cx="77544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8C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23" name="文本框 45"/>
                <p:cNvSpPr txBox="1"/>
                <p:nvPr/>
              </p:nvSpPr>
              <p:spPr>
                <a:xfrm>
                  <a:off x="7651375" y="2411507"/>
                  <a:ext cx="847165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10C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24" name="文本框 46"/>
                <p:cNvSpPr txBox="1"/>
                <p:nvPr/>
              </p:nvSpPr>
              <p:spPr>
                <a:xfrm>
                  <a:off x="8691282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13C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25" name="文本框 47"/>
                <p:cNvSpPr txBox="1"/>
                <p:nvPr/>
              </p:nvSpPr>
              <p:spPr>
                <a:xfrm>
                  <a:off x="9430870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14C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7" name="文本框 48"/>
                <p:cNvSpPr txBox="1"/>
                <p:nvPr/>
              </p:nvSpPr>
              <p:spPr>
                <a:xfrm>
                  <a:off x="10139083" y="2411507"/>
                  <a:ext cx="968187" cy="368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15C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  <p:sp>
              <p:nvSpPr>
                <p:cNvPr id="138" name="文本框 49"/>
                <p:cNvSpPr txBox="1"/>
                <p:nvPr/>
              </p:nvSpPr>
              <p:spPr>
                <a:xfrm>
                  <a:off x="10802471" y="2411507"/>
                  <a:ext cx="968187" cy="3685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r>
                    <a:rPr lang="en-US" altLang="zh-CN" b="1" dirty="0">
                      <a:latin typeface="Arial" panose="020B0604020202020204" pitchFamily="34" charset="0"/>
                      <a:ea typeface="微软雅黑" panose="020B0503020204020204" charset="-122"/>
                    </a:rPr>
                    <a:t>17C</a:t>
                  </a:r>
                  <a:endParaRPr lang="zh-CN" altLang="en-US" b="1" dirty="0"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</p:grpSp>
          <p:cxnSp>
            <p:nvCxnSpPr>
              <p:cNvPr id="139" name="直接连接符 138"/>
              <p:cNvCxnSpPr/>
              <p:nvPr/>
            </p:nvCxnSpPr>
            <p:spPr>
              <a:xfrm>
                <a:off x="5791199" y="3895165"/>
                <a:ext cx="0" cy="161365"/>
              </a:xfrm>
              <a:prstGeom prst="line">
                <a:avLst/>
              </a:prstGeom>
              <a:ln w="635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0" name="文本框 114"/>
            <p:cNvSpPr txBox="1"/>
            <p:nvPr/>
          </p:nvSpPr>
          <p:spPr>
            <a:xfrm>
              <a:off x="5522261" y="4038602"/>
              <a:ext cx="542362" cy="3680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charset="-122"/>
                </a:rPr>
                <a:t>12C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519430" y="5359400"/>
            <a:ext cx="2667000" cy="760413"/>
            <a:chOff x="1395715" y="3946854"/>
            <a:chExt cx="2189301" cy="759615"/>
          </a:xfrm>
        </p:grpSpPr>
        <p:sp>
          <p:nvSpPr>
            <p:cNvPr id="156" name="文本框 51"/>
            <p:cNvSpPr txBox="1"/>
            <p:nvPr/>
          </p:nvSpPr>
          <p:spPr>
            <a:xfrm>
              <a:off x="1395715" y="3946854"/>
              <a:ext cx="2189301" cy="521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阿克苏姆王国</a:t>
              </a:r>
              <a:endParaRPr lang="zh-CN" altLang="en-US" sz="28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157" name="组合 124"/>
            <p:cNvGrpSpPr/>
            <p:nvPr/>
          </p:nvGrpSpPr>
          <p:grpSpPr>
            <a:xfrm flipV="1">
              <a:off x="1452282" y="4437527"/>
              <a:ext cx="2071225" cy="268942"/>
              <a:chOff x="7167282" y="2666873"/>
              <a:chExt cx="5592309" cy="296153"/>
            </a:xfrm>
          </p:grpSpPr>
          <p:cxnSp>
            <p:nvCxnSpPr>
              <p:cNvPr id="158" name="直接连接符 157"/>
              <p:cNvCxnSpPr/>
              <p:nvPr/>
            </p:nvCxnSpPr>
            <p:spPr>
              <a:xfrm>
                <a:off x="7180625" y="2958503"/>
                <a:ext cx="55789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连接符 158"/>
              <p:cNvCxnSpPr/>
              <p:nvPr/>
            </p:nvCxnSpPr>
            <p:spPr>
              <a:xfrm>
                <a:off x="7167282" y="2666873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/>
            </p:nvCxnSpPr>
            <p:spPr>
              <a:xfrm>
                <a:off x="12734875" y="2667191"/>
                <a:ext cx="0" cy="2958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" y="1139825"/>
            <a:ext cx="2269490" cy="2675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" name="矩形 173"/>
          <p:cNvSpPr/>
          <p:nvPr/>
        </p:nvSpPr>
        <p:spPr>
          <a:xfrm>
            <a:off x="66040" y="3815080"/>
            <a:ext cx="267398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latin typeface="等线" pitchFamily="2" charset="-122"/>
                <a:ea typeface="等线" pitchFamily="2" charset="-122"/>
              </a:rPr>
              <a:t>阿克苏姆锡安山圣玛丽亚教堂</a:t>
            </a:r>
            <a:endParaRPr lang="zh-CN" altLang="en-US" sz="2400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2740025" y="1139825"/>
            <a:ext cx="3712210" cy="2934335"/>
          </a:xfrm>
          <a:prstGeom prst="rect">
            <a:avLst/>
          </a:prstGeom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阿克苏姆国王埃扎纳在位时皈依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基督教，推行新拼音文字，使阿克苏姆成为世界上第一个以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基督教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为国教的国家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1" grpId="0"/>
      <p:bldP spid="172" grpId="0"/>
      <p:bldP spid="174" grpId="0"/>
      <p:bldP spid="1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4"/>
          <p:cNvSpPr txBox="1"/>
          <p:nvPr/>
        </p:nvSpPr>
        <p:spPr>
          <a:xfrm>
            <a:off x="4483145" y="38428"/>
            <a:ext cx="46139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东非：印度洋沿海国家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3"/>
            </p:custDataLst>
          </p:nvPr>
        </p:nvGraphicFramePr>
        <p:xfrm>
          <a:off x="223520" y="976630"/>
          <a:ext cx="6622415" cy="3036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535"/>
                <a:gridCol w="1346200"/>
                <a:gridCol w="949960"/>
                <a:gridCol w="1149350"/>
                <a:gridCol w="2452370"/>
              </a:tblGrid>
              <a:tr h="893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时间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86296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东非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06934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noFill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奴隶，园艺业，对外贸易发达，城市繁荣；</a:t>
                      </a:r>
                      <a:endParaRPr lang="zh-CN" altLang="en-US" sz="2600" b="1">
                        <a:noFill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6"/>
          <p:cNvSpPr txBox="1"/>
          <p:nvPr/>
        </p:nvSpPr>
        <p:spPr>
          <a:xfrm>
            <a:off x="864870" y="2630170"/>
            <a:ext cx="1463675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摩加迪沙等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2299970" y="2629853"/>
            <a:ext cx="904875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10-15C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3298825" y="2869565"/>
            <a:ext cx="1089025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城市国家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204845" y="1885950"/>
            <a:ext cx="127762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地域广大王国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864870" y="1999933"/>
            <a:ext cx="152082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阿克苏姆</a:t>
            </a:r>
            <a:endParaRPr lang="zh-CN" altLang="zh-CN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2299970" y="1799908"/>
            <a:ext cx="904875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4C</a:t>
            </a:r>
            <a:endParaRPr lang="zh-CN" altLang="zh-CN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zh-CN" altLang="zh-CN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鼎盛</a:t>
            </a:r>
            <a:endParaRPr lang="zh-CN" altLang="zh-CN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3" name="内容占位符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95" y="875030"/>
            <a:ext cx="4874895" cy="387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圆角矩形 11"/>
          <p:cNvSpPr/>
          <p:nvPr/>
        </p:nvSpPr>
        <p:spPr>
          <a:xfrm>
            <a:off x="8963025" y="5159375"/>
            <a:ext cx="1609090" cy="12179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10000"/>
              </a:lnSpc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印度、波斯和中国等地</a:t>
            </a: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圆角矩形 13"/>
          <p:cNvSpPr/>
          <p:nvPr/>
        </p:nvSpPr>
        <p:spPr>
          <a:xfrm>
            <a:off x="2497455" y="5129530"/>
            <a:ext cx="1115695" cy="113982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非  洲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3819525" y="6036945"/>
            <a:ext cx="5013960" cy="0"/>
          </a:xfrm>
          <a:prstGeom prst="straightConnector1">
            <a:avLst/>
          </a:prstGeom>
          <a:ln w="31750" cmpd="sng">
            <a:solidFill>
              <a:srgbClr val="EC1B24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819525" y="5531485"/>
            <a:ext cx="5013960" cy="0"/>
          </a:xfrm>
          <a:prstGeom prst="straightConnector1">
            <a:avLst/>
          </a:prstGeom>
          <a:ln w="31750" cmpd="sng">
            <a:solidFill>
              <a:srgbClr val="EC1B24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482465" y="5015230"/>
            <a:ext cx="3999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瓷器、纺织品等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683125" y="5998845"/>
            <a:ext cx="328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黄金、象牙和奴隶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1" name="图片 30" descr="C:/Users/ADMINI~1/AppData/Local/Temp/kaimatting_20200206212216/output_20200206212250..pngoutput_20200206212250."/>
          <p:cNvPicPr>
            <a:picLocks noChangeAspect="1"/>
          </p:cNvPicPr>
          <p:nvPr/>
        </p:nvPicPr>
        <p:blipFill>
          <a:blip r:embed="rId5"/>
          <a:srcRect l="21283" r="10767" b="16793"/>
          <a:stretch>
            <a:fillRect/>
          </a:stretch>
        </p:blipFill>
        <p:spPr>
          <a:xfrm>
            <a:off x="7767320" y="5071110"/>
            <a:ext cx="324485" cy="460375"/>
          </a:xfrm>
          <a:prstGeom prst="rect">
            <a:avLst/>
          </a:prstGeom>
        </p:spPr>
      </p:pic>
      <p:pic>
        <p:nvPicPr>
          <p:cNvPr id="32" name="图片 31" descr="C:/Users/ADMINI~1/AppData/Local/Temp/kaimatting_20200206212216/output_20200206212250..pngoutput_20200206212250."/>
          <p:cNvPicPr>
            <a:picLocks noChangeAspect="1"/>
          </p:cNvPicPr>
          <p:nvPr/>
        </p:nvPicPr>
        <p:blipFill>
          <a:blip r:embed="rId5"/>
          <a:srcRect l="21283" r="10767" b="16793"/>
          <a:stretch>
            <a:fillRect/>
          </a:stretch>
        </p:blipFill>
        <p:spPr>
          <a:xfrm flipH="1">
            <a:off x="3926840" y="5558790"/>
            <a:ext cx="320675" cy="46037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166360" y="5537835"/>
            <a:ext cx="2321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阿拉伯商人</a:t>
            </a:r>
            <a:endParaRPr lang="zh-CN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4457065" y="2691765"/>
            <a:ext cx="238887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奴隶，</a:t>
            </a:r>
            <a:r>
              <a:rPr lang="zh-CN" altLang="en-US" sz="26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园艺业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，对外贸易发达，城市繁荣；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/>
      <p:bldP spid="18" grpId="0"/>
      <p:bldP spid="19" grpId="0"/>
      <p:bldP spid="25" grpId="0" animBg="1"/>
      <p:bldP spid="33" grpId="0"/>
      <p:bldP spid="26" grpId="0" animBg="1"/>
      <p:bldP spid="29" grpId="0"/>
      <p:bldP spid="30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4"/>
          <p:cNvSpPr txBox="1"/>
          <p:nvPr/>
        </p:nvSpPr>
        <p:spPr>
          <a:xfrm>
            <a:off x="4483145" y="38428"/>
            <a:ext cx="50203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西非：加纳、马里和桑海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3"/>
            </p:custDataLst>
          </p:nvPr>
        </p:nvGraphicFramePr>
        <p:xfrm>
          <a:off x="223520" y="783590"/>
          <a:ext cx="6622415" cy="2713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4535"/>
                <a:gridCol w="1346200"/>
                <a:gridCol w="949960"/>
                <a:gridCol w="996950"/>
                <a:gridCol w="2604770"/>
              </a:tblGrid>
              <a:tr h="8102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时间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830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西非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6"/>
          <p:cNvSpPr txBox="1"/>
          <p:nvPr/>
        </p:nvSpPr>
        <p:spPr>
          <a:xfrm>
            <a:off x="1069340" y="1595755"/>
            <a:ext cx="1281430" cy="21710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加纳、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马里、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桑海  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2269490" y="1829118"/>
            <a:ext cx="904875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-1</a:t>
            </a:r>
            <a:r>
              <a:rPr lang="en-US" altLang="zh-CN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3255645" y="1829435"/>
            <a:ext cx="108902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中央集权王国</a:t>
            </a:r>
            <a:endParaRPr lang="zh-CN" altLang="en-US" sz="2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63390" y="1744980"/>
            <a:ext cx="253555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黄金资源，控制商路，外贸兴盛，中央集权，奴隶，文化繁荣</a:t>
            </a:r>
            <a:endParaRPr lang="zh-CN" altLang="en-US" sz="2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88835" y="1245235"/>
            <a:ext cx="4575810" cy="144462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en-US" altLang="zh-CN" sz="2800" b="1" kern="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“盐从北方来，金子从南方来，知识和学问，都得从廷巴克图来” </a:t>
            </a:r>
            <a:r>
              <a:rPr lang="en-US"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西非谚语</a:t>
            </a:r>
            <a:endParaRPr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DFAF1">
                  <a:alpha val="100000"/>
                </a:srgbClr>
              </a:clrFrom>
              <a:clrTo>
                <a:srgbClr val="FDFA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885" y="3608070"/>
            <a:ext cx="5619115" cy="304228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81915" y="3608070"/>
            <a:ext cx="6420485" cy="252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1324—1326年，曼萨·穆萨赴麦加朝圣，其中</a:t>
            </a:r>
            <a:r>
              <a:rPr lang="en-US" altLang="zh-CN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2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头骆驼驮着黄金。到开罗后，他分发黄金，导致当地市场金价下降。曼萨·穆萨回国时邀请了许多穆斯林学者和他一起回国，为进一步开发和建设马里工作。这时的马里王国的国势达到了顶峰。</a:t>
            </a:r>
            <a:endParaRPr lang="zh-CN" altLang="en-US" sz="2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206375" y="6128385"/>
            <a:ext cx="50304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你可以获取哪些历史信息？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479165" y="3677920"/>
            <a:ext cx="2868930" cy="52197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①黄金资源丰富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23160" y="4267200"/>
            <a:ext cx="3924935" cy="52197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②骆驼是主要交通工具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23160" y="5197475"/>
            <a:ext cx="3924935" cy="521970"/>
          </a:xfrm>
          <a:prstGeom prst="rect">
            <a:avLst/>
          </a:prstGeom>
          <a:solidFill>
            <a:srgbClr val="F8FF29"/>
          </a:solid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③马里重视文化发展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rcRect l="2218" t="3025"/>
          <a:stretch>
            <a:fillRect/>
          </a:stretch>
        </p:blipFill>
        <p:spPr>
          <a:xfrm>
            <a:off x="6941820" y="783590"/>
            <a:ext cx="5069205" cy="50279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3" grpId="0"/>
      <p:bldP spid="17" grpId="0"/>
      <p:bldP spid="23" grpId="0"/>
      <p:bldP spid="32" grpId="0" animBg="1"/>
      <p:bldP spid="24" grpId="0" animBg="1"/>
      <p:bldP spid="25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4"/>
          <p:cNvSpPr txBox="1"/>
          <p:nvPr/>
        </p:nvSpPr>
        <p:spPr>
          <a:xfrm>
            <a:off x="4483145" y="38428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latin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3200" b="1" dirty="0" smtClean="0">
                <a:latin typeface="微软雅黑" panose="020B0503020204020204" charset="-122"/>
                <a:cs typeface="微软雅黑" panose="020B0503020204020204" charset="-122"/>
              </a:rPr>
              <a:t>南非：津巴布韦国家</a:t>
            </a:r>
            <a:endParaRPr lang="zh-CN" altLang="en-US" sz="3200" b="1" dirty="0" smtClean="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3"/>
            </p:custDataLst>
          </p:nvPr>
        </p:nvGraphicFramePr>
        <p:xfrm>
          <a:off x="162560" y="763270"/>
          <a:ext cx="5372100" cy="2098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685"/>
                <a:gridCol w="1160145"/>
                <a:gridCol w="968375"/>
                <a:gridCol w="877570"/>
                <a:gridCol w="1584325"/>
              </a:tblGrid>
              <a:tr h="8928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区域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国家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时间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形态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/>
                        <a:t>表现</a:t>
                      </a: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  <a:tr h="12058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 b="1">
                          <a:sym typeface="Arial" panose="020B0604020202020204" pitchFamily="34" charset="0"/>
                        </a:rPr>
                        <a:t>南非</a:t>
                      </a:r>
                      <a:endParaRPr lang="zh-CN" altLang="en-US" sz="2600" b="1">
                        <a:sym typeface="Arial" panose="020B0604020202020204" pitchFamily="34" charset="0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/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9"/>
          <p:cNvSpPr txBox="1"/>
          <p:nvPr/>
        </p:nvSpPr>
        <p:spPr>
          <a:xfrm>
            <a:off x="3108008" y="1608455"/>
            <a:ext cx="1103312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地域广大王国</a:t>
            </a:r>
            <a:endParaRPr lang="zh-CN" altLang="zh-CN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1040765" y="1688465"/>
            <a:ext cx="1176655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2125980" y="1570355"/>
            <a:ext cx="890588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14-15C鼎盛</a:t>
            </a:r>
            <a:endParaRPr lang="zh-CN" altLang="zh-CN" sz="2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98545" y="1898015"/>
            <a:ext cx="225107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buSzTx/>
            </a:pP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石头城</a:t>
            </a:r>
            <a:endParaRPr lang="zh-CN" altLang="zh-CN" sz="2600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495" y="2581910"/>
            <a:ext cx="6006465" cy="40043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197317" y="3182134"/>
            <a:ext cx="5652120" cy="3291840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p>
            <a:r>
              <a:rPr lang="zh-CN" altLang="en-US" sz="2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“津巴布韦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"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一词源于邵纳语，意为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"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石头建筑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"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或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"</a:t>
            </a:r>
            <a:r>
              <a:rPr lang="zh-CN" altLang="en-US" sz="2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石头城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"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。大津巴布韦是这些遗址中最大、最壮观的。它占地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10800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亩，分内城和卫城两个部分，有宫殿、神庙、城墙和房屋。在公元</a:t>
            </a:r>
            <a:r>
              <a:rPr lang="en-US" altLang="zh-CN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</a:t>
            </a:r>
            <a:r>
              <a:rPr lang="zh-CN" altLang="en-US" sz="2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世纪初，古津巴布韦国家突然瓦解，大津巴布韦文化也随之走向衰落。</a:t>
            </a:r>
            <a:endParaRPr lang="zh-CN" altLang="en-US" sz="2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992495" y="1196975"/>
            <a:ext cx="593280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该遗址说明当时的人们掌握了哪些知识</a:t>
            </a:r>
            <a:r>
              <a:rPr lang="en-US" sz="2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?</a:t>
            </a:r>
            <a:endParaRPr lang="en-US" altLang="en-US" sz="2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29325" y="1796415"/>
            <a:ext cx="59328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建筑学、几何学和力学</a:t>
            </a:r>
            <a:r>
              <a:rPr 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等复杂知识</a:t>
            </a:r>
            <a:endParaRPr lang="zh-CN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-25572"/>
            <a:ext cx="4086860" cy="647761"/>
            <a:chOff x="0" y="-40"/>
            <a:chExt cx="8257" cy="1020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8257" cy="88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-40"/>
              <a:ext cx="8257" cy="1020"/>
              <a:chOff x="0" y="-40"/>
              <a:chExt cx="11562" cy="1005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40"/>
                <a:ext cx="11562" cy="1005"/>
              </a:xfrm>
              <a:prstGeom prst="rect">
                <a:avLst/>
              </a:prstGeom>
              <a:noFill/>
              <a:ln w="15875" cap="flat" cmpd="sng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170" tIns="46990" rIns="90170" bIns="46990">
                <a:spAutoFit/>
              </a:bodyPr>
              <a:p>
                <a:r>
                  <a:rPr lang="zh-CN" altLang="en-US" sz="3600" dirty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一</a:t>
                </a:r>
                <a:r>
                  <a:rPr lang="zh-CN" altLang="en-US" sz="3600" dirty="0" smtClean="0">
                    <a:solidFill>
                      <a:schemeClr val="bg1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、古代非洲文明</a:t>
                </a:r>
                <a:endParaRPr lang="zh-CN" altLang="en-US" sz="3600" dirty="0" smtClean="0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0" y="965"/>
                <a:ext cx="11562" cy="0"/>
              </a:xfrm>
              <a:prstGeom prst="line">
                <a:avLst/>
              </a:prstGeom>
              <a:ln w="349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4"/>
          <p:cNvSpPr txBox="1"/>
          <p:nvPr/>
        </p:nvSpPr>
        <p:spPr>
          <a:xfrm>
            <a:off x="249555" y="622300"/>
            <a:ext cx="12616815" cy="1073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30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非洲文明丰富多彩、斑驳陆离。对于非洲文明的特点有如下两点认识。</a:t>
            </a:r>
            <a:endParaRPr lang="en-US" altLang="zh-CN" sz="3000" b="1" dirty="0" smtClean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1.请分别概括二者的观点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。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49555" y="1834515"/>
            <a:ext cx="5601335" cy="229044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indent="457200">
              <a:lnSpc>
                <a:spcPct val="110000"/>
              </a:lnSpc>
            </a:pPr>
            <a:r>
              <a:rPr lang="zh-CN" sz="2600" b="1" spc="50">
                <a:ln w="3175">
                  <a:noFill/>
                  <a:prstDash val="dash"/>
                </a:ln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观点一 </a:t>
            </a:r>
            <a:r>
              <a:rPr sz="2600" b="1" spc="50">
                <a:ln w="3175">
                  <a:noFill/>
                  <a:prstDash val="dash"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历史上，非洲与欧亚大陆隔绝的程度十分严重。这一与世隔绝至今仍是非洲大陆发展中的一个首要而又持久的因素。   ——斯塔夫里阿诺斯《全球通史》（1999年版）</a:t>
            </a:r>
            <a:endParaRPr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2835" y="1834515"/>
            <a:ext cx="5753100" cy="2290445"/>
          </a:xfrm>
          <a:prstGeom prst="rect">
            <a:avLst/>
          </a:prstGeom>
          <a:solidFill>
            <a:srgbClr val="FFFF99"/>
          </a:solidFill>
          <a:ln w="12700" cmpd="sng">
            <a:solidFill>
              <a:schemeClr val="tx1"/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zh-CN" altLang="zh-CN" sz="2600" b="1" ker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观点二 </a:t>
            </a:r>
            <a:r>
              <a:rPr lang="zh-CN" altLang="zh-CN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与通常的看法相反，在欧洲扩张之前的时期中，非洲绝不是与世隔绝的，自7世纪以来，外部联系和内部关系开始增多。 </a:t>
            </a:r>
            <a:r>
              <a:rPr lang="en-US" altLang="zh-CN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——</a:t>
            </a:r>
            <a:r>
              <a:rPr lang="zh-CN" altLang="en-US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斯塔夫里阿诺斯：</a:t>
            </a:r>
            <a:r>
              <a:rPr lang="en-US" altLang="zh-CN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zh-CN" altLang="en-US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全球通史</a:t>
            </a:r>
            <a:r>
              <a:rPr lang="en-US" altLang="zh-CN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lang="zh-CN" altLang="en-US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2005</a:t>
            </a:r>
            <a:r>
              <a:rPr lang="zh-CN" altLang="en-US" sz="2600" b="1" ker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年版）</a:t>
            </a:r>
            <a:endParaRPr sz="2600" b="1" spc="50">
              <a:ln w="3175">
                <a:noFill/>
                <a:prstDash val="dash"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940" y="5057140"/>
            <a:ext cx="4832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一个作者为什么两种观点？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9555" y="4305300"/>
            <a:ext cx="5545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一：非洲文明封闭、与世隔绝</a:t>
            </a:r>
            <a:endParaRPr lang="zh-CN" altLang="en-US" sz="2800" b="1" u="sng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22975" y="4305300"/>
            <a:ext cx="5902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观点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：非洲文明开放、与外界联系</a:t>
            </a:r>
            <a:endParaRPr lang="zh-CN" altLang="en-US" sz="2800" b="1" u="sng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6385" y="5758180"/>
            <a:ext cx="116230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说明历史学者多年以来坚持不懈地研究，实事求是，不断完善史学成果。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  <p:bldP spid="9" grpId="0"/>
      <p:bldP spid="10" grpId="0"/>
      <p:bldP spid="8" grpId="0"/>
      <p:bldP spid="12" grpId="0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6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2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3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9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12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1、12、17、20、21、22、23、26、31、35、38、39、40"/>
</p:tagLst>
</file>

<file path=ppt/tags/tag19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54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65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71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77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83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12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1、12、17、20、21、22、23、26、31、35、38、39、40"/>
</p:tagLst>
</file>

<file path=ppt/tags/tag295.xml><?xml version="1.0" encoding="utf-8"?>
<p:tagLst xmlns:p="http://schemas.openxmlformats.org/presentationml/2006/main">
  <p:tag name="KSO_WM_TEMPLATE_CATEGORY" val="diagram"/>
  <p:tag name="KSO_WM_TEMPLATE_INDEX" val="20202386"/>
  <p:tag name="KSO_WM_SLIDE_ID" val="diagram20202386_1"/>
  <p:tag name="KSO_WM_TEMPLATE_SUBCATEGORY" val="1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SLIDE_LAYOUT" val="a_d"/>
  <p:tag name="KSO_WM_SLIDE_LAYOUT_CNT" val="1_1"/>
  <p:tag name="KSO_WM_SLIDE_TYPE" val="text"/>
  <p:tag name="KSO_WM_SLIDE_SUBTYPE" val="picTxt"/>
  <p:tag name="KSO_WM_SLIDE_SIZE" val="960*457"/>
  <p:tag name="KSO_WM_SLIDE_POSITION" val="0*34"/>
  <p:tag name="KSO_WM_SLIDE_LAYOUT_INFO" val="{&#10;    &quot;backgroundInfo&quot;: [&#10;        {&#10;            &quot;bottom&quot;: 0,&#10;            &quot;bottomAbs&quot;: false,&#10;            &quot;left&quot;: 0,&#10;            &quot;leftAbs&quot;: false,&#10;            &quot;right&quot;: 0,&#10;            &quot;rightAbs&quot;: false,&#10;            &quot;top&quot;: 0,&#10;            &quot;topAbs&quot;: false,&#10;            &quot;type&quot;: &quot;general&quot;&#10;        },&#10;        {&#10;            &quot;bottom&quot;: 0,&#10;            &quot;bottomAbs&quot;: false,&#10;            &quot;left&quot;: 0,&#10;            &quot;leftAbs&quot;: false,&#10;            &quot;right&quot;: 0,&#10;            &quot;rightAbs&quot;: false,&#10;            &quot;top&quot;: 0,&#10;            &quot;topAbs&quot;: false,&#10;            &quot;type&quot;: &quot;frame&quot;&#10;        }&#10;    ],&#10;    &quot;horizontalAlign&quot;: 1,&#10;    &quot;id&quot;: &quot;2020-02-07T15:38:06&quot;,&#10;    &quot;maxSize&quot;: {&#10;        &quot;size1&quot;: 23.600000000000001&#10;    },&#10;    &quot;minSize&quot;: {&#10;        &quot;size1&quot;: 23.600000000000001&#10;    },&#10;    &quot;normalSize&quot;: {&#10;        &quot;size1&quot;: 23.600000000000001&#10;    },&#10;    &quot;subLayout&quot;: [&#10;        {&#10;            &quot;id&quot;: &quot;2020-02-07T15:38:06&quot;,&#10;            &quot;margin&quot;: {&#10;                &quot;bottom&quot;: 1.2350000143051147,&#10;                &quot;left&quot;: 1.690000057220459,&#10;                &quot;right&quot;: 1.6970000267028809,&#10;                &quot;top&quot;: 1.690000057220459&#10;            },&#10;            &quot;type&quot;: 0&#10;        },&#10;        {&#10;            &quot;horizontalAlign&quot;: 0,&#10;            &quot;id&quot;: &quot;2020-02-07T15:38:06&quot;,&#10;            &quot;margin&quot;: {&#10;                &quot;bottom&quot;: 2.5399999618530273,&#10;                &quot;left&quot;: 1.690000057220459,&#10;                &quot;right&quot;: 1.690000057220459,&#10;                &quot;top&quot;: 0.026000002399086952&#10;            },&#10;            &quot;type&quot;: 1,&#10;            &quot;verticalAlign&quot;: 0&#10;        }&#10;    ],&#10;    &quot;type&quot;: 1,&#10;    &quot;verticalAlign&quot;: 1&#10;}&#10;"/>
  <p:tag name="KSO_WM_SLIDE_CAN_ADD_NAVIGATION" val="1"/>
  <p:tag name="KSO_WM_SLIDE_BACKGROUND" val="[&quot;general&quot;,&quot;frame&quot;]"/>
  <p:tag name="KSO_WM_SLIDE_RATIO" val="1.777778"/>
  <p:tag name="KSO_WM_SLIDE_BK_DARK_LIGHT" val="2"/>
  <p:tag name="KSO_WM_SLIDE_BACKGROUND_TYPE" val="frame"/>
</p:tagLst>
</file>

<file path=ppt/tags/tag296.xml><?xml version="1.0" encoding="utf-8"?>
<p:tagLst xmlns:p="http://schemas.openxmlformats.org/presentationml/2006/main">
  <p:tag name="KSO_WM_BEAUTIFY_FLAG" val="#wm#"/>
  <p:tag name="KSO_WM_TEMPLATE_CATEGORY" val="diagram"/>
  <p:tag name="KSO_WM_TEMPLATE_INDEX" val="20202386"/>
</p:tagLst>
</file>

<file path=ppt/tags/tag297.xml><?xml version="1.0" encoding="utf-8"?>
<p:tagLst xmlns:p="http://schemas.openxmlformats.org/presentationml/2006/main">
  <p:tag name="REFSHAPE" val="142632060"/>
</p:tagLst>
</file>

<file path=ppt/tags/tag298.xml><?xml version="1.0" encoding="utf-8"?>
<p:tagLst xmlns:p="http://schemas.openxmlformats.org/presentationml/2006/main">
  <p:tag name="REFSHAPE" val="142633420"/>
</p:tagLst>
</file>

<file path=ppt/tags/tag299.xml><?xml version="1.0" encoding="utf-8"?>
<p:tagLst xmlns:p="http://schemas.openxmlformats.org/presentationml/2006/main">
  <p:tag name="REFSHAPE" val="142633692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01.xml><?xml version="1.0" encoding="utf-8"?>
<p:tagLst xmlns:p="http://schemas.openxmlformats.org/presentationml/2006/main">
  <p:tag name="AS_UNIQUEID" val="152"/>
</p:tagLst>
</file>

<file path=ppt/tags/tag302.xml><?xml version="1.0" encoding="utf-8"?>
<p:tagLst xmlns:p="http://schemas.openxmlformats.org/presentationml/2006/main">
  <p:tag name="KSO_WM_UNIT_PLACING_PICTURE_USER_VIEWPORT" val="{&quot;height&quot;:5541,&quot;width&quot;:6326.9999999999982}"/>
</p:tagLst>
</file>

<file path=ppt/tags/tag303.xml><?xml version="1.0" encoding="utf-8"?>
<p:tagLst xmlns:p="http://schemas.openxmlformats.org/presentationml/2006/main">
  <p:tag name="KSO_WM_UNIT_PLACING_PICTURE_USER_VIEWPORT" val="{&quot;height&quot;:3299.2614173228344,&quot;width&quot;:3674.2929133858265}"/>
</p:tagLst>
</file>

<file path=ppt/tags/tag304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05.xml><?xml version="1.0" encoding="utf-8"?>
<p:tagLst xmlns:p="http://schemas.openxmlformats.org/presentationml/2006/main">
  <p:tag name="AS_UNIQUEID" val="152"/>
</p:tagLst>
</file>

<file path=ppt/tags/tag306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07.xml><?xml version="1.0" encoding="utf-8"?>
<p:tagLst xmlns:p="http://schemas.openxmlformats.org/presentationml/2006/main">
  <p:tag name="AS_UNIQUEID" val="152"/>
</p:tagLst>
</file>

<file path=ppt/tags/tag308.xml><?xml version="1.0" encoding="utf-8"?>
<p:tagLst xmlns:p="http://schemas.openxmlformats.org/presentationml/2006/main">
  <p:tag name="KSO_WM_UNIT_TABLE_BEAUTIFY" val="smartTable{5665fa86-1ab1-4732-979d-401390506e5d}"/>
  <p:tag name="TABLE_ENDDRAG_ORIGIN_RECT" val="521*222"/>
  <p:tag name="TABLE_ENDDRAG_RECT" val="17*76*521*222"/>
</p:tagLst>
</file>

<file path=ppt/tags/tag309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152"/>
</p:tagLst>
</file>

<file path=ppt/tags/tag311.xml><?xml version="1.0" encoding="utf-8"?>
<p:tagLst xmlns:p="http://schemas.openxmlformats.org/presentationml/2006/main">
  <p:tag name="KSO_WM_UNIT_TABLE_BEAUTIFY" val="smartTable{5665fa86-1ab1-4732-979d-401390506e5d}"/>
  <p:tag name="TABLE_ENDDRAG_ORIGIN_RECT" val="521*203"/>
  <p:tag name="TABLE_ENDDRAG_RECT" val="17*76*521*203"/>
</p:tagLst>
</file>

<file path=ppt/tags/tag312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13.xml><?xml version="1.0" encoding="utf-8"?>
<p:tagLst xmlns:p="http://schemas.openxmlformats.org/presentationml/2006/main">
  <p:tag name="AS_UNIQUEID" val="152"/>
</p:tagLst>
</file>

<file path=ppt/tags/tag314.xml><?xml version="1.0" encoding="utf-8"?>
<p:tagLst xmlns:p="http://schemas.openxmlformats.org/presentationml/2006/main">
  <p:tag name="KSO_WM_UNIT_TABLE_BEAUTIFY" val="smartTable{5665fa86-1ab1-4732-979d-401390506e5d}"/>
  <p:tag name="TABLE_ENDDRAG_ORIGIN_RECT" val="448*165"/>
  <p:tag name="TABLE_ENDDRAG_RECT" val="23*60*448*165"/>
</p:tagLst>
</file>

<file path=ppt/tags/tag315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16.xml><?xml version="1.0" encoding="utf-8"?>
<p:tagLst xmlns:p="http://schemas.openxmlformats.org/presentationml/2006/main">
  <p:tag name="AS_UNIQUEID" val="152"/>
</p:tagLst>
</file>

<file path=ppt/tags/tag317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18.xml><?xml version="1.0" encoding="utf-8"?>
<p:tagLst xmlns:p="http://schemas.openxmlformats.org/presentationml/2006/main">
  <p:tag name="AS_UNIQUEID" val="152"/>
</p:tagLst>
</file>

<file path=ppt/tags/tag319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REFSHAPE" val="142632060"/>
</p:tagLst>
</file>

<file path=ppt/tags/tag321.xml><?xml version="1.0" encoding="utf-8"?>
<p:tagLst xmlns:p="http://schemas.openxmlformats.org/presentationml/2006/main">
  <p:tag name="REFSHAPE" val="142633420"/>
</p:tagLst>
</file>

<file path=ppt/tags/tag322.xml><?xml version="1.0" encoding="utf-8"?>
<p:tagLst xmlns:p="http://schemas.openxmlformats.org/presentationml/2006/main">
  <p:tag name="REFSHAPE" val="142633692"/>
</p:tagLst>
</file>

<file path=ppt/tags/tag323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24.xml><?xml version="1.0" encoding="utf-8"?>
<p:tagLst xmlns:p="http://schemas.openxmlformats.org/presentationml/2006/main">
  <p:tag name="AS_UNIQUEID" val="152"/>
</p:tagLst>
</file>

<file path=ppt/tags/tag325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26.xml><?xml version="1.0" encoding="utf-8"?>
<p:tagLst xmlns:p="http://schemas.openxmlformats.org/presentationml/2006/main">
  <p:tag name="AS_UNIQUEID" val="152"/>
</p:tagLst>
</file>

<file path=ppt/tags/tag327.xml><?xml version="1.0" encoding="utf-8"?>
<p:tagLst xmlns:p="http://schemas.openxmlformats.org/presentationml/2006/main">
  <p:tag name="KSO_WM_UNIT_TABLE_BEAUTIFY" val="smartTable{5665fa86-1ab1-4732-979d-401390506e5d}"/>
  <p:tag name="TABLE_ENDDRAG_ORIGIN_RECT" val="521*203"/>
  <p:tag name="TABLE_ENDDRAG_RECT" val="17*76*521*203"/>
</p:tagLst>
</file>

<file path=ppt/tags/tag328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29.xml><?xml version="1.0" encoding="utf-8"?>
<p:tagLst xmlns:p="http://schemas.openxmlformats.org/presentationml/2006/main">
  <p:tag name="AS_UNIQUEID" val="15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TABLE_BEAUTIFY" val="smartTable{5665fa86-1ab1-4732-979d-401390506e5d}"/>
  <p:tag name="TABLE_ENDDRAG_ORIGIN_RECT" val="521*203"/>
  <p:tag name="TABLE_ENDDRAG_RECT" val="17*76*521*203"/>
</p:tagLst>
</file>

<file path=ppt/tags/tag331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32.xml><?xml version="1.0" encoding="utf-8"?>
<p:tagLst xmlns:p="http://schemas.openxmlformats.org/presentationml/2006/main">
  <p:tag name="AS_UNIQUEID" val="152"/>
</p:tagLst>
</file>

<file path=ppt/tags/tag333.xml><?xml version="1.0" encoding="utf-8"?>
<p:tagLst xmlns:p="http://schemas.openxmlformats.org/presentationml/2006/main">
  <p:tag name="KSO_WM_UNIT_TABLE_BEAUTIFY" val="smartTable{5665fa86-1ab1-4732-979d-401390506e5d}"/>
  <p:tag name="TABLE_ENDDRAG_ORIGIN_RECT" val="521*203"/>
  <p:tag name="TABLE_ENDDRAG_RECT" val="17*76*521*203"/>
</p:tagLst>
</file>

<file path=ppt/tags/tag334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35.xml><?xml version="1.0" encoding="utf-8"?>
<p:tagLst xmlns:p="http://schemas.openxmlformats.org/presentationml/2006/main">
  <p:tag name="REFSHAPE" val="142632060"/>
</p:tagLst>
</file>

<file path=ppt/tags/tag336.xml><?xml version="1.0" encoding="utf-8"?>
<p:tagLst xmlns:p="http://schemas.openxmlformats.org/presentationml/2006/main">
  <p:tag name="REFSHAPE" val="142633420"/>
</p:tagLst>
</file>

<file path=ppt/tags/tag337.xml><?xml version="1.0" encoding="utf-8"?>
<p:tagLst xmlns:p="http://schemas.openxmlformats.org/presentationml/2006/main">
  <p:tag name="REFSHAPE" val="142633692"/>
</p:tagLst>
</file>

<file path=ppt/tags/tag338.xml><?xml version="1.0" encoding="utf-8"?>
<p:tagLst xmlns:p="http://schemas.openxmlformats.org/presentationml/2006/main">
  <p:tag name="AS_UNIQUEID" val="152"/>
</p:tagLst>
</file>

<file path=ppt/tags/tag339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152"/>
</p:tagLst>
</file>

<file path=ppt/tags/tag341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42.xml><?xml version="1.0" encoding="utf-8"?>
<p:tagLst xmlns:p="http://schemas.openxmlformats.org/presentationml/2006/main">
  <p:tag name="KSO_WM_TEMPLATE_CATEGORY" val="custom"/>
  <p:tag name="KSO_WM_TEMPLATE_INDEX" val="2020461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5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1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7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61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612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1、12、17、20、21、22、23、26、31、35、38、39、40"/>
</p:tagLst>
</file>

<file path=ppt/tags/tag9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WPS主题色">
      <a:dk1>
        <a:srgbClr val="000000"/>
      </a:dk1>
      <a:lt1>
        <a:srgbClr val="FFFFFF"/>
      </a:lt1>
      <a:dk2>
        <a:srgbClr val="ECEDEF"/>
      </a:dk2>
      <a:lt2>
        <a:srgbClr val="FCFCFD"/>
      </a:lt2>
      <a:accent1>
        <a:srgbClr val="546C95"/>
      </a:accent1>
      <a:accent2>
        <a:srgbClr val="3D7384"/>
      </a:accent2>
      <a:accent3>
        <a:srgbClr val="427464"/>
      </a:accent3>
      <a:accent4>
        <a:srgbClr val="5D6E4B"/>
      </a:accent4>
      <a:accent5>
        <a:srgbClr val="7F6445"/>
      </a:accent5>
      <a:accent6>
        <a:srgbClr val="955C5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CEDEF"/>
      </a:dk2>
      <a:lt2>
        <a:srgbClr val="FCFCFD"/>
      </a:lt2>
      <a:accent1>
        <a:srgbClr val="546C95"/>
      </a:accent1>
      <a:accent2>
        <a:srgbClr val="3D7384"/>
      </a:accent2>
      <a:accent3>
        <a:srgbClr val="427464"/>
      </a:accent3>
      <a:accent4>
        <a:srgbClr val="5D6E4B"/>
      </a:accent4>
      <a:accent5>
        <a:srgbClr val="7F6445"/>
      </a:accent5>
      <a:accent6>
        <a:srgbClr val="955C5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WPS主题色">
      <a:dk1>
        <a:srgbClr val="000000"/>
      </a:dk1>
      <a:lt1>
        <a:srgbClr val="FFFFFF"/>
      </a:lt1>
      <a:dk2>
        <a:srgbClr val="ECEDEF"/>
      </a:dk2>
      <a:lt2>
        <a:srgbClr val="FCFCFD"/>
      </a:lt2>
      <a:accent1>
        <a:srgbClr val="546C95"/>
      </a:accent1>
      <a:accent2>
        <a:srgbClr val="3D7384"/>
      </a:accent2>
      <a:accent3>
        <a:srgbClr val="427464"/>
      </a:accent3>
      <a:accent4>
        <a:srgbClr val="5D6E4B"/>
      </a:accent4>
      <a:accent5>
        <a:srgbClr val="7F6445"/>
      </a:accent5>
      <a:accent6>
        <a:srgbClr val="955C5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2557</Words>
  <Application>WPS 演示</Application>
  <PresentationFormat>宽屏</PresentationFormat>
  <Paragraphs>429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汉仪旗黑-85S</vt:lpstr>
      <vt:lpstr>黑体</vt:lpstr>
      <vt:lpstr>汉仪书魂体简</vt:lpstr>
      <vt:lpstr>幼圆</vt:lpstr>
      <vt:lpstr>字魂59号-创粗黑</vt:lpstr>
      <vt:lpstr>方正粗黑宋简体</vt:lpstr>
      <vt:lpstr>楷体</vt:lpstr>
      <vt:lpstr>等线</vt:lpstr>
      <vt:lpstr>Arial Unicode MS</vt:lpstr>
      <vt:lpstr>Calibri</vt:lpstr>
      <vt:lpstr>华文中宋</vt:lpstr>
      <vt:lpstr>华文行楷</vt:lpstr>
      <vt:lpstr>Calibri Light</vt:lpstr>
      <vt:lpstr>Office 主题​​</vt:lpstr>
      <vt:lpstr>Office 主题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春雨</cp:lastModifiedBy>
  <cp:revision>81</cp:revision>
  <dcterms:created xsi:type="dcterms:W3CDTF">2019-12-07T06:31:00Z</dcterms:created>
  <dcterms:modified xsi:type="dcterms:W3CDTF">2021-03-02T01:44:58Z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0_btnclosed</vt:lpwstr>
  </property>
</Properties>
</file>