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5"/>
  </p:notesMasterIdLst>
  <p:sldIdLst>
    <p:sldId id="295" r:id="rId3"/>
    <p:sldId id="296" r:id="rId4"/>
    <p:sldId id="294" r:id="rId5"/>
    <p:sldId id="297" r:id="rId6"/>
    <p:sldId id="299" r:id="rId7"/>
    <p:sldId id="298" r:id="rId8"/>
    <p:sldId id="301" r:id="rId9"/>
    <p:sldId id="304" r:id="rId10"/>
    <p:sldId id="306" r:id="rId11"/>
    <p:sldId id="302" r:id="rId12"/>
    <p:sldId id="307" r:id="rId13"/>
    <p:sldId id="313" r:id="rId14"/>
    <p:sldId id="288" r:id="rId15"/>
    <p:sldId id="315" r:id="rId16"/>
    <p:sldId id="284" r:id="rId17"/>
    <p:sldId id="319" r:id="rId18"/>
    <p:sldId id="318" r:id="rId19"/>
    <p:sldId id="317" r:id="rId20"/>
    <p:sldId id="320" r:id="rId21"/>
    <p:sldId id="283" r:id="rId22"/>
    <p:sldId id="321" r:id="rId23"/>
    <p:sldId id="325"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535AB-63C9-43C6-90B7-5683DA6458E0}" type="datetimeFigureOut">
              <a:rPr lang="zh-CN" altLang="en-US" smtClean="0"/>
              <a:pPr/>
              <a:t>2021-11-17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1BE90-C968-4D09-9006-F9FE50E346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solidFill>
                  <a:schemeClr val="tx1"/>
                </a:solidFill>
                <a:latin typeface="黑体" panose="02010609060101010101" charset="-122"/>
                <a:ea typeface="黑体" panose="02010609060101010101" charset="-122"/>
              </a:rPr>
              <a:t>光绪皇帝先后发布了上百道变法诏令，除旧布新，</a:t>
            </a:r>
            <a:endParaRPr lang="zh-CN" altLang="en-US" dirty="0"/>
          </a:p>
        </p:txBody>
      </p:sp>
      <p:sp>
        <p:nvSpPr>
          <p:cNvPr id="4" name="灯片编号占位符 3"/>
          <p:cNvSpPr>
            <a:spLocks noGrp="1"/>
          </p:cNvSpPr>
          <p:nvPr>
            <p:ph type="sldNum" sz="quarter" idx="10"/>
          </p:nvPr>
        </p:nvSpPr>
        <p:spPr/>
        <p:txBody>
          <a:bodyPr/>
          <a:lstStyle/>
          <a:p>
            <a:fld id="{F441BE90-C968-4D09-9006-F9FE50E346D6}"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457200" indent="-457200" algn="ctr">
              <a:lnSpc>
                <a:spcPct val="170000"/>
              </a:lnSpc>
              <a:buFont typeface="Wingdings" panose="05000000000000000000" pitchFamily="2" charset="2"/>
              <a:buChar char="p"/>
            </a:pPr>
            <a:r>
              <a:rPr lang="zh-CN" altLang="en-US" sz="1200" b="1" dirty="0" smtClean="0">
                <a:solidFill>
                  <a:srgbClr val="0070C0"/>
                </a:solidFill>
                <a:latin typeface="楷体" panose="02010609060101010101" charset="-122"/>
                <a:ea typeface="楷体" panose="02010609060101010101" charset="-122"/>
              </a:rPr>
              <a:t>变法理论的自身缺陷</a:t>
            </a:r>
            <a:r>
              <a:rPr lang="en-US" altLang="zh-CN" sz="1200" b="1" dirty="0" smtClean="0">
                <a:solidFill>
                  <a:srgbClr val="0070C0"/>
                </a:solidFill>
                <a:latin typeface="楷体" panose="02010609060101010101" charset="-122"/>
                <a:ea typeface="楷体" panose="02010609060101010101" charset="-122"/>
              </a:rPr>
              <a:t>——</a:t>
            </a:r>
            <a:r>
              <a:rPr lang="zh-CN" altLang="en-US" sz="1200" b="1" dirty="0" smtClean="0">
                <a:solidFill>
                  <a:srgbClr val="0070C0"/>
                </a:solidFill>
                <a:latin typeface="楷体" panose="02010609060101010101" charset="-122"/>
                <a:ea typeface="楷体" panose="02010609060101010101" charset="-122"/>
              </a:rPr>
              <a:t>挑战传统，重塑孔子，托古改制，跪着造反；</a:t>
            </a:r>
            <a:endParaRPr lang="en-US" altLang="zh-CN" sz="1200" b="1" dirty="0" smtClean="0">
              <a:solidFill>
                <a:srgbClr val="0070C0"/>
              </a:solidFill>
              <a:latin typeface="楷体" panose="02010609060101010101" charset="-122"/>
              <a:ea typeface="楷体" panose="02010609060101010101" charset="-122"/>
            </a:endParaRPr>
          </a:p>
          <a:p>
            <a:pPr marL="457200" indent="-457200" algn="ctr">
              <a:lnSpc>
                <a:spcPct val="170000"/>
              </a:lnSpc>
              <a:buFont typeface="Wingdings" panose="05000000000000000000" pitchFamily="2" charset="2"/>
              <a:buChar char="p"/>
            </a:pPr>
            <a:r>
              <a:rPr lang="zh-CN" altLang="en-US" sz="1200" b="1" dirty="0" smtClean="0">
                <a:solidFill>
                  <a:srgbClr val="0070C0"/>
                </a:solidFill>
                <a:latin typeface="楷体" panose="02010609060101010101" charset="-122"/>
                <a:ea typeface="楷体" panose="02010609060101010101" charset="-122"/>
              </a:rPr>
              <a:t>先声夺人的改革声势</a:t>
            </a:r>
            <a:r>
              <a:rPr lang="en-US" altLang="zh-CN" sz="1200" b="1" dirty="0" smtClean="0">
                <a:solidFill>
                  <a:srgbClr val="0070C0"/>
                </a:solidFill>
                <a:latin typeface="楷体" panose="02010609060101010101" charset="-122"/>
                <a:ea typeface="楷体" panose="02010609060101010101" charset="-122"/>
              </a:rPr>
              <a:t>——</a:t>
            </a:r>
            <a:r>
              <a:rPr lang="zh-CN" altLang="en-US" sz="1200" b="1" dirty="0" smtClean="0">
                <a:solidFill>
                  <a:srgbClr val="0070C0"/>
                </a:solidFill>
                <a:latin typeface="楷体" panose="02010609060101010101" charset="-122"/>
                <a:ea typeface="楷体" panose="02010609060101010101" charset="-122"/>
              </a:rPr>
              <a:t>大誓群臣，以定国是，抛开旧臣，另起炉灶；</a:t>
            </a:r>
            <a:endParaRPr lang="en-US" altLang="zh-CN" sz="1200" b="1" dirty="0" smtClean="0">
              <a:solidFill>
                <a:srgbClr val="0070C0"/>
              </a:solidFill>
              <a:latin typeface="楷体" panose="02010609060101010101" charset="-122"/>
              <a:ea typeface="楷体" panose="02010609060101010101" charset="-122"/>
            </a:endParaRPr>
          </a:p>
          <a:p>
            <a:pPr marL="457200" indent="-457200" algn="ctr">
              <a:lnSpc>
                <a:spcPct val="170000"/>
              </a:lnSpc>
              <a:buFont typeface="Wingdings" panose="05000000000000000000" pitchFamily="2" charset="2"/>
              <a:buChar char="p"/>
            </a:pPr>
            <a:r>
              <a:rPr lang="zh-CN" altLang="en-US" sz="1200" b="1" dirty="0" smtClean="0">
                <a:solidFill>
                  <a:srgbClr val="0070C0"/>
                </a:solidFill>
                <a:latin typeface="楷体" panose="02010609060101010101" charset="-122"/>
                <a:ea typeface="楷体" panose="02010609060101010101" charset="-122"/>
              </a:rPr>
              <a:t>大变全变与骤变的改革方式</a:t>
            </a:r>
            <a:r>
              <a:rPr lang="en-US" altLang="zh-CN" sz="1200" b="1" dirty="0" smtClean="0">
                <a:solidFill>
                  <a:srgbClr val="0070C0"/>
                </a:solidFill>
                <a:latin typeface="楷体" panose="02010609060101010101" charset="-122"/>
                <a:ea typeface="楷体" panose="02010609060101010101" charset="-122"/>
              </a:rPr>
              <a:t>——</a:t>
            </a:r>
            <a:r>
              <a:rPr lang="zh-CN" altLang="en-US" sz="1200" b="1" dirty="0" smtClean="0">
                <a:solidFill>
                  <a:srgbClr val="0070C0"/>
                </a:solidFill>
                <a:latin typeface="楷体" panose="02010609060101010101" charset="-122"/>
                <a:ea typeface="楷体" panose="02010609060101010101" charset="-122"/>
              </a:rPr>
              <a:t>急于求成，措施密集激进，牵涉太广；</a:t>
            </a:r>
            <a:endParaRPr lang="en-US" altLang="zh-CN" sz="1200" b="1" dirty="0" smtClean="0">
              <a:solidFill>
                <a:srgbClr val="0070C0"/>
              </a:solidFill>
              <a:latin typeface="楷体" panose="02010609060101010101" charset="-122"/>
              <a:ea typeface="楷体" panose="02010609060101010101" charset="-122"/>
            </a:endParaRPr>
          </a:p>
          <a:p>
            <a:pPr marL="457200" indent="-457200" algn="ctr">
              <a:lnSpc>
                <a:spcPct val="170000"/>
              </a:lnSpc>
              <a:buFont typeface="Wingdings" panose="05000000000000000000" pitchFamily="2" charset="2"/>
              <a:buChar char="p"/>
            </a:pPr>
            <a:r>
              <a:rPr lang="zh-CN" altLang="en-US" sz="1200" b="1" dirty="0" smtClean="0">
                <a:solidFill>
                  <a:srgbClr val="0070C0"/>
                </a:solidFill>
                <a:latin typeface="楷体" panose="02010609060101010101" charset="-122"/>
                <a:ea typeface="楷体" panose="02010609060101010101" charset="-122"/>
              </a:rPr>
              <a:t>孤立与排斥慈禧的政治策略</a:t>
            </a:r>
            <a:r>
              <a:rPr lang="en-US" altLang="zh-CN" sz="1200" b="1" dirty="0" smtClean="0">
                <a:solidFill>
                  <a:srgbClr val="0070C0"/>
                </a:solidFill>
                <a:latin typeface="楷体" panose="02010609060101010101" charset="-122"/>
                <a:ea typeface="楷体" panose="02010609060101010101" charset="-122"/>
              </a:rPr>
              <a:t>——</a:t>
            </a:r>
            <a:r>
              <a:rPr lang="zh-CN" altLang="en-US" sz="1200" b="1" dirty="0" smtClean="0">
                <a:solidFill>
                  <a:srgbClr val="0070C0"/>
                </a:solidFill>
                <a:latin typeface="楷体" panose="02010609060101010101" charset="-122"/>
                <a:ea typeface="楷体" panose="02010609060101010101" charset="-122"/>
              </a:rPr>
              <a:t>光绪无权，非去慈禧不可，帝后党争；</a:t>
            </a:r>
            <a:endParaRPr lang="en-US" altLang="zh-CN" sz="1200" b="1" dirty="0" smtClean="0">
              <a:solidFill>
                <a:srgbClr val="0070C0"/>
              </a:solidFill>
              <a:latin typeface="楷体" panose="02010609060101010101" charset="-122"/>
              <a:ea typeface="楷体" panose="02010609060101010101" charset="-122"/>
            </a:endParaRPr>
          </a:p>
          <a:p>
            <a:pPr marL="457200" indent="-457200" algn="ctr">
              <a:lnSpc>
                <a:spcPct val="170000"/>
              </a:lnSpc>
              <a:buFont typeface="Wingdings" panose="05000000000000000000" pitchFamily="2" charset="2"/>
              <a:buChar char="p"/>
            </a:pPr>
            <a:r>
              <a:rPr lang="zh-CN" altLang="en-US" sz="1200" b="1" dirty="0" smtClean="0">
                <a:solidFill>
                  <a:srgbClr val="0070C0"/>
                </a:solidFill>
                <a:latin typeface="楷体" panose="02010609060101010101" charset="-122"/>
                <a:ea typeface="楷体" panose="02010609060101010101" charset="-122"/>
              </a:rPr>
              <a:t>发展不充分的民族资本主义</a:t>
            </a:r>
            <a:r>
              <a:rPr lang="en-US" altLang="zh-CN" sz="1200" b="1" dirty="0" smtClean="0">
                <a:solidFill>
                  <a:srgbClr val="0070C0"/>
                </a:solidFill>
                <a:latin typeface="楷体" panose="02010609060101010101" charset="-122"/>
                <a:ea typeface="楷体" panose="02010609060101010101" charset="-122"/>
              </a:rPr>
              <a:t>——</a:t>
            </a:r>
            <a:r>
              <a:rPr lang="zh-CN" altLang="en-US" sz="1200" b="1" dirty="0" smtClean="0">
                <a:solidFill>
                  <a:srgbClr val="0070C0"/>
                </a:solidFill>
                <a:latin typeface="楷体" panose="02010609060101010101" charset="-122"/>
                <a:ea typeface="楷体" panose="02010609060101010101" charset="-122"/>
              </a:rPr>
              <a:t>先天不足，夹缝中求生存，力量弱小。</a:t>
            </a:r>
            <a:endParaRPr lang="en-US" altLang="zh-CN" sz="1200" b="1" dirty="0" smtClean="0">
              <a:solidFill>
                <a:srgbClr val="0070C0"/>
              </a:solidFill>
              <a:latin typeface="楷体" panose="02010609060101010101" charset="-122"/>
              <a:ea typeface="楷体" panose="02010609060101010101" charset="-122"/>
            </a:endParaRPr>
          </a:p>
          <a:p>
            <a:endParaRPr lang="zh-CN" altLang="en-US" dirty="0"/>
          </a:p>
        </p:txBody>
      </p:sp>
      <p:sp>
        <p:nvSpPr>
          <p:cNvPr id="4" name="灯片编号占位符 3"/>
          <p:cNvSpPr>
            <a:spLocks noGrp="1"/>
          </p:cNvSpPr>
          <p:nvPr>
            <p:ph type="sldNum" sz="quarter" idx="10"/>
          </p:nvPr>
        </p:nvSpPr>
        <p:spPr/>
        <p:txBody>
          <a:bodyPr/>
          <a:lstStyle/>
          <a:p>
            <a:fld id="{F441BE90-C968-4D09-9006-F9FE50E346D6}" type="slidenum">
              <a:rPr lang="zh-CN" altLang="en-US" smtClean="0"/>
              <a:pPr/>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华文楷体" panose="02010600040101010101" pitchFamily="2" charset="-122"/>
                <a:ea typeface="华文楷体" panose="02010600040101010101" pitchFamily="2" charset="-122"/>
              </a:rPr>
              <a:t>本年夏间，拳匪构乱，开衅友邦。朕奉慈驾西巡，京师云扰。迭命庆亲王奕劻、大学士李鸿章作为全权大臣，便宜行事，与各国使臣止兵议款。昨据奕劻等电呈各国和议十二条大纲，业已照允。仍电饬该全权大臣将详细节目悉心酌核，</a:t>
            </a:r>
            <a:r>
              <a:rPr lang="zh-CN" altLang="en-US" sz="1200" b="1" dirty="0" smtClean="0">
                <a:solidFill>
                  <a:srgbClr val="C00000"/>
                </a:solidFill>
                <a:latin typeface="华文楷体" panose="02010600040101010101" pitchFamily="2" charset="-122"/>
                <a:ea typeface="华文楷体" panose="02010600040101010101" pitchFamily="2" charset="-122"/>
              </a:rPr>
              <a:t>量中华之物力，结与国之欢心</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        —《</a:t>
            </a:r>
            <a:r>
              <a:rPr lang="zh-CN" altLang="en-US" sz="1200" dirty="0" smtClean="0">
                <a:latin typeface="华文楷体" panose="02010600040101010101" pitchFamily="2" charset="-122"/>
                <a:ea typeface="华文楷体" panose="02010600040101010101" pitchFamily="2" charset="-122"/>
              </a:rPr>
              <a:t>上谕</a:t>
            </a:r>
            <a:r>
              <a:rPr lang="en-US" altLang="zh-CN" sz="1200"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1901</a:t>
            </a:r>
            <a:r>
              <a:rPr lang="zh-CN" altLang="en-US" dirty="0" smtClean="0">
                <a:latin typeface="华文楷体" panose="02010600040101010101" pitchFamily="2" charset="-122"/>
                <a:ea typeface="华文楷体" panose="02010600040101010101" pitchFamily="2" charset="-122"/>
              </a:rPr>
              <a:t>年</a:t>
            </a:r>
            <a:r>
              <a:rPr lang="en-US" altLang="zh-CN" dirty="0" smtClean="0">
                <a:latin typeface="华文楷体" panose="02010600040101010101" pitchFamily="2" charset="-122"/>
                <a:ea typeface="华文楷体" panose="02010600040101010101" pitchFamily="2" charset="-122"/>
              </a:rPr>
              <a:t>2</a:t>
            </a:r>
            <a:r>
              <a:rPr lang="zh-CN" altLang="en-US" dirty="0" smtClean="0">
                <a:latin typeface="华文楷体" panose="02010600040101010101" pitchFamily="2" charset="-122"/>
                <a:ea typeface="华文楷体" panose="02010600040101010101" pitchFamily="2" charset="-122"/>
              </a:rPr>
              <a:t>月</a:t>
            </a:r>
            <a:r>
              <a:rPr lang="en-US" altLang="zh-CN" dirty="0" smtClean="0">
                <a:latin typeface="华文楷体" panose="02010600040101010101" pitchFamily="2" charset="-122"/>
                <a:ea typeface="华文楷体" panose="02010600040101010101" pitchFamily="2" charset="-122"/>
              </a:rPr>
              <a:t>14</a:t>
            </a:r>
            <a:r>
              <a:rPr lang="zh-CN" altLang="en-US" dirty="0" smtClean="0">
                <a:latin typeface="华文楷体" panose="02010600040101010101" pitchFamily="2" charset="-122"/>
                <a:ea typeface="华文楷体" panose="02010600040101010101" pitchFamily="2" charset="-122"/>
              </a:rPr>
              <a:t>日</a:t>
            </a:r>
            <a:endParaRPr lang="zh-CN" altLang="en-US" sz="12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0"/>
          </p:nvPr>
        </p:nvSpPr>
        <p:spPr/>
        <p:txBody>
          <a:bodyPr/>
          <a:lstStyle/>
          <a:p>
            <a:fld id="{F441BE90-C968-4D09-9006-F9FE50E346D6}"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C4DF54-C0CD-4951-97D7-ABCD0F21C21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B201C6-914F-4451-A145-3163ACB9BAD3}"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CEC9F4-2414-4CDA-A9DA-92F0BDD148F1}" type="datetimeFigureOut">
              <a:rPr lang="zh-CN" altLang="en-US" smtClean="0">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E4AE001-CAD5-4C10-BEB2-D29595BFD7B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C4DF54-C0CD-4951-97D7-ABCD0F21C21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B201C6-914F-4451-A145-3163ACB9BAD3}"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0DCE91-F4C0-4217-9F8B-47F1913D3A5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99D8402-3A2B-4AB4-ABD1-B6A2683BA2B3}"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p15:prstTrans prst="pageCurlDouble"/>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0DCE91-F4C0-4217-9F8B-47F1913D3A5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99D8402-3A2B-4AB4-ABD1-B6A2683BA2B3}"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p15:prstTrans prst="pageCurlDouble"/>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C4DF54-C0CD-4951-97D7-ABCD0F21C21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B201C6-914F-4451-A145-3163ACB9BAD3}" type="slidenum">
              <a:rPr lang="zh-CN" altLang="en-US">
                <a:solidFill>
                  <a:prstClr val="black">
                    <a:tint val="75000"/>
                  </a:prstClr>
                </a:solidFill>
              </a:rPr>
              <a:pPr/>
              <a:t>‹#›</a:t>
            </a:fld>
            <a:endParaRPr lang="zh-CN" altLang="en-US">
              <a:solidFill>
                <a:prstClr val="black">
                  <a:tint val="75000"/>
                </a:prstClr>
              </a:solidFill>
            </a:endParaRPr>
          </a:p>
        </p:txBody>
      </p:sp>
      <p:pic>
        <p:nvPicPr>
          <p:cNvPr id="7" name="图片 6" descr="视频水印小"/>
          <p:cNvPicPr>
            <a:picLocks noChangeAspect="1"/>
          </p:cNvPicPr>
          <p:nvPr userDrawn="1"/>
        </p:nvPicPr>
        <p:blipFill>
          <a:blip r:embed="rId13" cstate="print"/>
          <a:stretch>
            <a:fillRect/>
          </a:stretch>
        </p:blipFill>
        <p:spPr>
          <a:xfrm>
            <a:off x="6976745" y="4767580"/>
            <a:ext cx="2108200" cy="292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C4DF54-C0CD-4951-97D7-ABCD0F21C213}" type="datetimeFigureOut">
              <a:rPr lang="zh-CN" altLang="en-US">
                <a:solidFill>
                  <a:prstClr val="black">
                    <a:tint val="75000"/>
                  </a:prstClr>
                </a:solidFill>
              </a:rPr>
              <a:pPr/>
              <a:t>2021-11-17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B201C6-914F-4451-A145-3163ACB9BAD3}" type="slidenum">
              <a:rPr lang="zh-CN" altLang="en-US">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明清\新建文件夹\微信图片_20201015100250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200000">
            <a:off x="106828" y="2932465"/>
            <a:ext cx="1729543" cy="2304256"/>
          </a:xfrm>
          <a:prstGeom prst="rect">
            <a:avLst/>
          </a:prstGeom>
          <a:noFill/>
        </p:spPr>
      </p:pic>
      <p:pic>
        <p:nvPicPr>
          <p:cNvPr id="25" name="Picture 9" descr="I:\明清\新建文件夹\微信图片_20201015100237_副本.jpg"/>
          <p:cNvPicPr>
            <a:picLocks noChangeAspect="1" noChangeArrowheads="1"/>
          </p:cNvPicPr>
          <p:nvPr/>
        </p:nvPicPr>
        <p:blipFill>
          <a:blip r:embed="rId4" cstate="print">
            <a:clrChange>
              <a:clrFrom>
                <a:srgbClr val="FFFFFF"/>
              </a:clrFrom>
              <a:clrTo>
                <a:srgbClr val="FFFFFF">
                  <a:alpha val="0"/>
                </a:srgbClr>
              </a:clrTo>
            </a:clrChange>
          </a:blip>
          <a:srcRect r="10942"/>
          <a:stretch>
            <a:fillRect/>
          </a:stretch>
        </p:blipFill>
        <p:spPr bwMode="auto">
          <a:xfrm rot="16200000">
            <a:off x="340547" y="1583131"/>
            <a:ext cx="1373247" cy="2054341"/>
          </a:xfrm>
          <a:prstGeom prst="rect">
            <a:avLst/>
          </a:prstGeom>
          <a:noFill/>
        </p:spPr>
      </p:pic>
      <p:pic>
        <p:nvPicPr>
          <p:cNvPr id="10" name="Picture 2" descr="C:\Users\Administrator\Desktop\微信图片_20201015100345_副本.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520" y="411510"/>
            <a:ext cx="1115319" cy="1485930"/>
          </a:xfrm>
          <a:prstGeom prst="rect">
            <a:avLst/>
          </a:prstGeom>
          <a:noFill/>
        </p:spPr>
      </p:pic>
      <p:sp>
        <p:nvSpPr>
          <p:cNvPr id="2"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1.3  </a:t>
            </a:r>
            <a:r>
              <a:rPr lang="zh-CN" altLang="en-US" sz="2200" b="1" dirty="0" smtClean="0">
                <a:solidFill>
                  <a:prstClr val="black"/>
                </a:solidFill>
                <a:latin typeface="江西拙楷" pitchFamily="2" charset="-122"/>
                <a:ea typeface="江西拙楷" pitchFamily="2" charset="-122"/>
              </a:rPr>
              <a:t>变法败因</a:t>
            </a:r>
            <a:endParaRPr lang="zh-CN" altLang="en-US" sz="2200" b="1" kern="1200" dirty="0">
              <a:solidFill>
                <a:prstClr val="black"/>
              </a:solidFill>
              <a:latin typeface="江西拙楷" pitchFamily="2" charset="-122"/>
              <a:ea typeface="江西拙楷" pitchFamily="2" charset="-122"/>
              <a:cs typeface="+mn-cs"/>
            </a:endParaRPr>
          </a:p>
        </p:txBody>
      </p:sp>
      <p:sp>
        <p:nvSpPr>
          <p:cNvPr id="3" name="矩形 2"/>
          <p:cNvSpPr/>
          <p:nvPr/>
        </p:nvSpPr>
        <p:spPr>
          <a:xfrm>
            <a:off x="1331640" y="1059582"/>
            <a:ext cx="7466684" cy="438453"/>
          </a:xfrm>
          <a:prstGeom prst="rect">
            <a:avLst/>
          </a:prstGeom>
        </p:spPr>
        <p:txBody>
          <a:bodyPr wrap="square" lIns="68580" tIns="34290" rIns="68580" bIns="34290">
            <a:spAutoFit/>
          </a:bodyPr>
          <a:lstStyle/>
          <a:p>
            <a:pPr>
              <a:lnSpc>
                <a:spcPct val="150000"/>
              </a:lnSpc>
            </a:pPr>
            <a:r>
              <a:rPr lang="zh-CN" altLang="en-US" dirty="0" smtClean="0">
                <a:latin typeface="方正清刻本悦宋简体" pitchFamily="2" charset="-122"/>
                <a:ea typeface="方正清刻本悦宋简体" pitchFamily="2" charset="-122"/>
                <a:cs typeface="仿宋" panose="02010609060101010101" charset="-122"/>
              </a:rPr>
              <a:t>朝野</a:t>
            </a:r>
            <a:r>
              <a:rPr lang="zh-CN" altLang="en-US" dirty="0">
                <a:latin typeface="方正清刻本悦宋简体" pitchFamily="2" charset="-122"/>
                <a:ea typeface="方正清刻本悦宋简体" pitchFamily="2" charset="-122"/>
                <a:cs typeface="仿宋" panose="02010609060101010101" charset="-122"/>
              </a:rPr>
              <a:t>上下</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反对签订</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马关条约</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在京官员和各省举人纷纷上书</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4" name="矩形 3"/>
          <p:cNvSpPr/>
          <p:nvPr/>
        </p:nvSpPr>
        <p:spPr>
          <a:xfrm>
            <a:off x="1331640" y="1419622"/>
            <a:ext cx="6151029" cy="484748"/>
          </a:xfrm>
          <a:prstGeom prst="rect">
            <a:avLst/>
          </a:prstGeom>
        </p:spPr>
        <p:txBody>
          <a:bodyPr wrap="square" lIns="68580" tIns="34290" rIns="68580" bIns="34290">
            <a:spAutoFit/>
          </a:bodyPr>
          <a:lstStyle/>
          <a:p>
            <a:pPr>
              <a:lnSpc>
                <a:spcPct val="150000"/>
              </a:lnSpc>
            </a:pPr>
            <a:r>
              <a:rPr lang="en-US" altLang="zh-CN" dirty="0" smtClean="0">
                <a:latin typeface="方正清刻本悦宋简体" pitchFamily="2" charset="-122"/>
                <a:ea typeface="方正清刻本悦宋简体" pitchFamily="2" charset="-122"/>
                <a:cs typeface="仿宋" panose="02010609060101010101" charset="-122"/>
              </a:rPr>
              <a:t>1895</a:t>
            </a:r>
            <a:r>
              <a:rPr lang="zh-CN" altLang="en-US" dirty="0">
                <a:latin typeface="方正清刻本悦宋简体" pitchFamily="2" charset="-122"/>
                <a:ea typeface="方正清刻本悦宋简体" pitchFamily="2" charset="-122"/>
                <a:cs typeface="仿宋" panose="02010609060101010101" charset="-122"/>
              </a:rPr>
              <a:t>年，康梁组织</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公车上书</a:t>
            </a:r>
            <a:r>
              <a:rPr lang="zh-CN" altLang="en-US" dirty="0">
                <a:latin typeface="方正清刻本悦宋简体" pitchFamily="2" charset="-122"/>
                <a:ea typeface="方正清刻本悦宋简体" pitchFamily="2" charset="-122"/>
                <a:cs typeface="仿宋" panose="02010609060101010101" charset="-122"/>
              </a:rPr>
              <a:t>，拉开序幕</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5" name="矩形 4"/>
          <p:cNvSpPr/>
          <p:nvPr/>
        </p:nvSpPr>
        <p:spPr>
          <a:xfrm>
            <a:off x="1331640" y="555526"/>
            <a:ext cx="7272808" cy="623248"/>
          </a:xfrm>
          <a:prstGeom prst="rect">
            <a:avLst/>
          </a:prstGeom>
        </p:spPr>
        <p:txBody>
          <a:bodyPr wrap="square" lIns="68580" tIns="34290" rIns="68580" bIns="34290">
            <a:spAutoFit/>
          </a:bodyPr>
          <a:lstStyle/>
          <a:p>
            <a:r>
              <a:rPr lang="zh-CN" altLang="en-US" dirty="0" smtClean="0">
                <a:latin typeface="方正清刻本悦宋简体" pitchFamily="2" charset="-122"/>
                <a:ea typeface="方正清刻本悦宋简体" pitchFamily="2" charset="-122"/>
                <a:cs typeface="仿宋" panose="02010609060101010101" charset="-122"/>
              </a:rPr>
              <a:t>康有为</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新学伪经考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孔子改制考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提供</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变法理论依据</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，宣传</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维新变法的合理性</a:t>
            </a:r>
            <a:endParaRPr lang="en-US" altLang="zh-CN" b="1" dirty="0">
              <a:solidFill>
                <a:srgbClr val="FF0000"/>
              </a:solidFill>
              <a:latin typeface="方正清刻本悦宋简体" pitchFamily="2" charset="-122"/>
              <a:ea typeface="方正清刻本悦宋简体" pitchFamily="2" charset="-122"/>
              <a:cs typeface="仿宋" panose="02010609060101010101" charset="-122"/>
            </a:endParaRPr>
          </a:p>
        </p:txBody>
      </p:sp>
      <p:sp>
        <p:nvSpPr>
          <p:cNvPr id="9" name="文本框 2"/>
          <p:cNvSpPr txBox="1"/>
          <p:nvPr/>
        </p:nvSpPr>
        <p:spPr>
          <a:xfrm>
            <a:off x="395536" y="1020082"/>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变法前因</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sp>
        <p:nvSpPr>
          <p:cNvPr id="18" name="文本框 2"/>
          <p:cNvSpPr txBox="1"/>
          <p:nvPr/>
        </p:nvSpPr>
        <p:spPr>
          <a:xfrm>
            <a:off x="467544" y="2316226"/>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a:t>
            </a:r>
            <a:endParaRPr lang="en-US" altLang="zh-CN" sz="2000" b="1" dirty="0" smtClean="0">
              <a:ln>
                <a:solidFill>
                  <a:schemeClr val="bg1"/>
                </a:solidFill>
              </a:ln>
              <a:solidFill>
                <a:srgbClr val="C00000"/>
              </a:solidFill>
              <a:latin typeface="江西拙楷" pitchFamily="2" charset="-122"/>
              <a:ea typeface="江西拙楷" pitchFamily="2" charset="-122"/>
            </a:endParaRPr>
          </a:p>
          <a:p>
            <a:pPr algn="l" rtl="0"/>
            <a:r>
              <a:rPr lang="zh-CN" altLang="en-US" sz="2000" b="1" kern="1200" dirty="0" smtClean="0">
                <a:ln>
                  <a:solidFill>
                    <a:schemeClr val="bg1"/>
                  </a:solidFill>
                </a:ln>
                <a:solidFill>
                  <a:srgbClr val="C00000"/>
                </a:solidFill>
                <a:latin typeface="江西拙楷" pitchFamily="2" charset="-122"/>
                <a:ea typeface="江西拙楷" pitchFamily="2" charset="-122"/>
                <a:cs typeface="+mn-cs"/>
              </a:rPr>
              <a:t>经过</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sp>
        <p:nvSpPr>
          <p:cNvPr id="19" name="矩形 18"/>
          <p:cNvSpPr/>
          <p:nvPr/>
        </p:nvSpPr>
        <p:spPr>
          <a:xfrm>
            <a:off x="2051720" y="2067694"/>
            <a:ext cx="6804248" cy="346249"/>
          </a:xfrm>
          <a:prstGeom prst="rect">
            <a:avLst/>
          </a:prstGeom>
        </p:spPr>
        <p:txBody>
          <a:bodyPr wrap="square" lIns="68580" tIns="34290" rIns="68580" bIns="34290">
            <a:spAutoFit/>
          </a:bodyPr>
          <a:lstStyle/>
          <a:p>
            <a:r>
              <a:rPr lang="en-US" altLang="zh-CN" dirty="0" smtClean="0">
                <a:latin typeface="方正清刻本悦宋简体" pitchFamily="2" charset="-122"/>
                <a:ea typeface="方正清刻本悦宋简体" pitchFamily="2" charset="-122"/>
                <a:cs typeface="仿宋" panose="02010609060101010101" charset="-122"/>
              </a:rPr>
              <a:t>1898</a:t>
            </a:r>
            <a:r>
              <a:rPr lang="zh-CN" altLang="en-US" dirty="0">
                <a:latin typeface="方正清刻本悦宋简体" pitchFamily="2" charset="-122"/>
                <a:ea typeface="方正清刻本悦宋简体" pitchFamily="2" charset="-122"/>
                <a:cs typeface="仿宋" panose="02010609060101010101" charset="-122"/>
              </a:rPr>
              <a:t>年</a:t>
            </a:r>
            <a:r>
              <a:rPr lang="en-US" altLang="zh-CN" dirty="0">
                <a:latin typeface="方正清刻本悦宋简体" pitchFamily="2" charset="-122"/>
                <a:ea typeface="方正清刻本悦宋简体" pitchFamily="2" charset="-122"/>
                <a:cs typeface="仿宋" panose="02010609060101010101" charset="-122"/>
              </a:rPr>
              <a:t>6</a:t>
            </a:r>
            <a:r>
              <a:rPr lang="zh-CN" altLang="en-US" dirty="0">
                <a:latin typeface="方正清刻本悦宋简体" pitchFamily="2" charset="-122"/>
                <a:ea typeface="方正清刻本悦宋简体" pitchFamily="2" charset="-122"/>
                <a:cs typeface="仿宋" panose="02010609060101010101" charset="-122"/>
              </a:rPr>
              <a:t>月</a:t>
            </a:r>
            <a:r>
              <a:rPr lang="en-US" altLang="zh-CN" dirty="0">
                <a:latin typeface="方正清刻本悦宋简体" pitchFamily="2" charset="-122"/>
                <a:ea typeface="方正清刻本悦宋简体" pitchFamily="2" charset="-122"/>
                <a:cs typeface="仿宋" panose="02010609060101010101" charset="-122"/>
              </a:rPr>
              <a:t>11</a:t>
            </a:r>
            <a:r>
              <a:rPr lang="zh-CN" altLang="en-US" dirty="0">
                <a:latin typeface="方正清刻本悦宋简体" pitchFamily="2" charset="-122"/>
                <a:ea typeface="方正清刻本悦宋简体" pitchFamily="2" charset="-122"/>
                <a:cs typeface="仿宋" panose="02010609060101010101" charset="-122"/>
              </a:rPr>
              <a:t>日，光绪帝颁布“明定国是”</a:t>
            </a:r>
            <a:r>
              <a:rPr lang="zh-CN" altLang="en-US" dirty="0" smtClean="0">
                <a:latin typeface="方正清刻本悦宋简体" pitchFamily="2" charset="-122"/>
                <a:ea typeface="方正清刻本悦宋简体" pitchFamily="2" charset="-122"/>
                <a:cs typeface="仿宋" panose="02010609060101010101" charset="-122"/>
              </a:rPr>
              <a:t>诏书，开展“</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维新变法</a:t>
            </a:r>
            <a:r>
              <a:rPr lang="zh-CN" altLang="en-US" dirty="0" smtClean="0">
                <a:latin typeface="方正清刻本悦宋简体" pitchFamily="2" charset="-122"/>
                <a:ea typeface="方正清刻本悦宋简体" pitchFamily="2" charset="-122"/>
                <a:cs typeface="仿宋" panose="02010609060101010101" charset="-122"/>
              </a:rPr>
              <a:t>”。</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20" name="矩形 19"/>
          <p:cNvSpPr/>
          <p:nvPr/>
        </p:nvSpPr>
        <p:spPr>
          <a:xfrm>
            <a:off x="2051720" y="2452558"/>
            <a:ext cx="5976664" cy="623248"/>
          </a:xfrm>
          <a:prstGeom prst="rect">
            <a:avLst/>
          </a:prstGeom>
        </p:spPr>
        <p:txBody>
          <a:bodyPr wrap="square" lIns="68580" tIns="34290" rIns="68580" bIns="34290">
            <a:spAutoFit/>
          </a:bodyPr>
          <a:lstStyle/>
          <a:p>
            <a:r>
              <a:rPr lang="en-US" altLang="zh-CN" dirty="0" smtClean="0">
                <a:latin typeface="方正清刻本悦宋简体" pitchFamily="2" charset="-122"/>
                <a:ea typeface="方正清刻本悦宋简体" pitchFamily="2" charset="-122"/>
                <a:cs typeface="仿宋" panose="02010609060101010101" charset="-122"/>
              </a:rPr>
              <a:t>9</a:t>
            </a:r>
            <a:r>
              <a:rPr lang="zh-CN" altLang="en-US" dirty="0">
                <a:latin typeface="方正清刻本悦宋简体" pitchFamily="2" charset="-122"/>
                <a:ea typeface="方正清刻本悦宋简体" pitchFamily="2" charset="-122"/>
                <a:cs typeface="仿宋" panose="02010609060101010101" charset="-122"/>
              </a:rPr>
              <a:t>月</a:t>
            </a:r>
            <a:r>
              <a:rPr lang="en-US" altLang="zh-CN" dirty="0">
                <a:latin typeface="方正清刻本悦宋简体" pitchFamily="2" charset="-122"/>
                <a:ea typeface="方正清刻本悦宋简体" pitchFamily="2" charset="-122"/>
                <a:cs typeface="仿宋" panose="02010609060101010101" charset="-122"/>
              </a:rPr>
              <a:t>21</a:t>
            </a:r>
            <a:r>
              <a:rPr lang="zh-CN" altLang="en-US" dirty="0">
                <a:latin typeface="方正清刻本悦宋简体" pitchFamily="2" charset="-122"/>
                <a:ea typeface="方正清刻本悦宋简体" pitchFamily="2" charset="-122"/>
                <a:cs typeface="仿宋" panose="02010609060101010101" charset="-122"/>
              </a:rPr>
              <a:t>日，慈禧</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囚禁</a:t>
            </a:r>
            <a:r>
              <a:rPr lang="zh-CN" altLang="en-US" dirty="0">
                <a:latin typeface="方正清刻本悦宋简体" pitchFamily="2" charset="-122"/>
                <a:ea typeface="方正清刻本悦宋简体" pitchFamily="2" charset="-122"/>
                <a:cs typeface="仿宋" panose="02010609060101010101" charset="-122"/>
              </a:rPr>
              <a:t>光绪皇帝，临朝训</a:t>
            </a:r>
            <a:r>
              <a:rPr lang="zh-CN" altLang="en-US" dirty="0" smtClean="0">
                <a:latin typeface="方正清刻本悦宋简体" pitchFamily="2" charset="-122"/>
                <a:ea typeface="方正清刻本悦宋简体" pitchFamily="2" charset="-122"/>
                <a:cs typeface="仿宋" panose="02010609060101010101" charset="-122"/>
              </a:rPr>
              <a:t>政。康</a:t>
            </a:r>
            <a:r>
              <a:rPr lang="zh-CN" altLang="en-US" dirty="0">
                <a:latin typeface="方正清刻本悦宋简体" pitchFamily="2" charset="-122"/>
                <a:ea typeface="方正清刻本悦宋简体" pitchFamily="2" charset="-122"/>
                <a:cs typeface="仿宋" panose="02010609060101010101" charset="-122"/>
              </a:rPr>
              <a:t>梁出逃海外</a:t>
            </a:r>
            <a:r>
              <a:rPr lang="zh-CN" altLang="en-US" dirty="0" smtClean="0">
                <a:latin typeface="方正清刻本悦宋简体" pitchFamily="2" charset="-122"/>
                <a:ea typeface="方正清刻本悦宋简体" pitchFamily="2" charset="-122"/>
                <a:cs typeface="仿宋" panose="02010609060101010101" charset="-122"/>
              </a:rPr>
              <a:t>、“戊戌</a:t>
            </a:r>
            <a:r>
              <a:rPr lang="zh-CN" altLang="en-US" dirty="0">
                <a:latin typeface="方正清刻本悦宋简体" pitchFamily="2" charset="-122"/>
                <a:ea typeface="方正清刻本悦宋简体" pitchFamily="2" charset="-122"/>
                <a:cs typeface="仿宋" panose="02010609060101010101" charset="-122"/>
              </a:rPr>
              <a:t>六君子”被杀，措施基本</a:t>
            </a:r>
            <a:r>
              <a:rPr lang="zh-CN" altLang="en-US" dirty="0" smtClean="0">
                <a:latin typeface="方正清刻本悦宋简体" pitchFamily="2" charset="-122"/>
                <a:ea typeface="方正清刻本悦宋简体" pitchFamily="2" charset="-122"/>
                <a:cs typeface="仿宋" panose="02010609060101010101" charset="-122"/>
              </a:rPr>
              <a:t>废止，</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变法失败</a:t>
            </a:r>
            <a:r>
              <a:rPr lang="zh-CN" altLang="en-US" dirty="0" smtClean="0">
                <a:latin typeface="方正清刻本悦宋简体" pitchFamily="2" charset="-122"/>
                <a:ea typeface="方正清刻本悦宋简体" pitchFamily="2" charset="-122"/>
                <a:cs typeface="仿宋" panose="02010609060101010101" charset="-122"/>
              </a:rPr>
              <a:t>。</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13" name="文本框 2"/>
          <p:cNvSpPr txBox="1"/>
          <p:nvPr/>
        </p:nvSpPr>
        <p:spPr>
          <a:xfrm>
            <a:off x="467544" y="3972410"/>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a:t>
            </a:r>
            <a:endParaRPr lang="en-US" altLang="zh-CN" sz="2000" b="1" dirty="0" smtClean="0">
              <a:ln>
                <a:solidFill>
                  <a:schemeClr val="bg1"/>
                </a:solidFill>
              </a:ln>
              <a:solidFill>
                <a:srgbClr val="C00000"/>
              </a:solidFill>
              <a:latin typeface="江西拙楷" pitchFamily="2" charset="-122"/>
              <a:ea typeface="江西拙楷" pitchFamily="2" charset="-122"/>
            </a:endParaRPr>
          </a:p>
          <a:p>
            <a:pPr algn="l" rtl="0"/>
            <a:r>
              <a:rPr lang="zh-CN" altLang="en-US" sz="2000" b="1" kern="1200" dirty="0" smtClean="0">
                <a:ln>
                  <a:solidFill>
                    <a:schemeClr val="bg1"/>
                  </a:solidFill>
                </a:ln>
                <a:solidFill>
                  <a:srgbClr val="C00000"/>
                </a:solidFill>
                <a:latin typeface="江西拙楷" pitchFamily="2" charset="-122"/>
                <a:ea typeface="江西拙楷" pitchFamily="2" charset="-122"/>
                <a:cs typeface="+mn-cs"/>
              </a:rPr>
              <a:t>败因</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sp>
        <p:nvSpPr>
          <p:cNvPr id="14" name="TextBox 13"/>
          <p:cNvSpPr txBox="1"/>
          <p:nvPr/>
        </p:nvSpPr>
        <p:spPr>
          <a:xfrm>
            <a:off x="5005203" y="3066514"/>
            <a:ext cx="934949" cy="769441"/>
          </a:xfrm>
          <a:prstGeom prst="rect">
            <a:avLst/>
          </a:prstGeom>
          <a:noFill/>
        </p:spPr>
        <p:txBody>
          <a:bodyPr wrap="square" rtlCol="0">
            <a:spAutoFit/>
          </a:bodyPr>
          <a:lstStyle/>
          <a:p>
            <a:r>
              <a:rPr lang="en-US" altLang="zh-CN" sz="4400" dirty="0">
                <a:solidFill>
                  <a:srgbClr val="C00000"/>
                </a:solidFill>
                <a:latin typeface="汉仪尚巍手书W" panose="00020600040101010101" pitchFamily="18" charset="-122"/>
                <a:ea typeface="汉仪尚巍手书W" panose="00020600040101010101" pitchFamily="18" charset="-122"/>
              </a:rPr>
              <a:t>VS</a:t>
            </a:r>
            <a:endParaRPr lang="zh-CN" altLang="en-US" sz="4400" dirty="0">
              <a:solidFill>
                <a:srgbClr val="C00000"/>
              </a:solidFill>
              <a:latin typeface="汉仪尚巍手书W" panose="00020600040101010101" pitchFamily="18" charset="-122"/>
              <a:ea typeface="汉仪尚巍手书W" panose="00020600040101010101" pitchFamily="18" charset="-122"/>
            </a:endParaRPr>
          </a:p>
        </p:txBody>
      </p:sp>
      <p:sp>
        <p:nvSpPr>
          <p:cNvPr id="15" name="左大括号 14"/>
          <p:cNvSpPr/>
          <p:nvPr/>
        </p:nvSpPr>
        <p:spPr>
          <a:xfrm rot="5400000">
            <a:off x="3121806" y="2784420"/>
            <a:ext cx="390418" cy="1674687"/>
          </a:xfrm>
          <a:prstGeom prst="leftBrace">
            <a:avLst>
              <a:gd name="adj1" fmla="val 0"/>
              <a:gd name="adj2" fmla="val 50000"/>
            </a:avLst>
          </a:prstGeom>
          <a:ln>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6" name="TextBox 15"/>
          <p:cNvSpPr txBox="1"/>
          <p:nvPr/>
        </p:nvSpPr>
        <p:spPr>
          <a:xfrm>
            <a:off x="1775891" y="3746524"/>
            <a:ext cx="1438381" cy="400110"/>
          </a:xfrm>
          <a:prstGeom prst="rect">
            <a:avLst/>
          </a:prstGeom>
          <a:noFill/>
        </p:spPr>
        <p:txBody>
          <a:bodyPr wrap="square" rtlCol="0">
            <a:spAutoFit/>
          </a:bodyPr>
          <a:lstStyle/>
          <a:p>
            <a:r>
              <a:rPr lang="zh-CN" altLang="en-US" sz="2000" dirty="0">
                <a:solidFill>
                  <a:srgbClr val="C00000"/>
                </a:solidFill>
                <a:latin typeface="江西拙楷" pitchFamily="2" charset="-122"/>
                <a:ea typeface="江西拙楷" pitchFamily="2" charset="-122"/>
              </a:rPr>
              <a:t>维新人士</a:t>
            </a:r>
          </a:p>
        </p:txBody>
      </p:sp>
      <p:sp>
        <p:nvSpPr>
          <p:cNvPr id="17" name="TextBox 16"/>
          <p:cNvSpPr txBox="1"/>
          <p:nvPr/>
        </p:nvSpPr>
        <p:spPr>
          <a:xfrm>
            <a:off x="3459144" y="3744812"/>
            <a:ext cx="1419546" cy="400110"/>
          </a:xfrm>
          <a:prstGeom prst="rect">
            <a:avLst/>
          </a:prstGeom>
          <a:noFill/>
        </p:spPr>
        <p:txBody>
          <a:bodyPr wrap="square" rtlCol="0">
            <a:spAutoFit/>
          </a:bodyPr>
          <a:lstStyle/>
          <a:p>
            <a:r>
              <a:rPr lang="zh-CN" altLang="en-US" sz="2000" dirty="0">
                <a:solidFill>
                  <a:srgbClr val="C00000"/>
                </a:solidFill>
                <a:latin typeface="江西拙楷" pitchFamily="2" charset="-122"/>
                <a:ea typeface="江西拙楷" pitchFamily="2" charset="-122"/>
              </a:rPr>
              <a:t>光绪皇帝</a:t>
            </a:r>
          </a:p>
        </p:txBody>
      </p:sp>
      <p:sp>
        <p:nvSpPr>
          <p:cNvPr id="21" name="TextBox 20"/>
          <p:cNvSpPr txBox="1"/>
          <p:nvPr/>
        </p:nvSpPr>
        <p:spPr>
          <a:xfrm>
            <a:off x="3489098" y="4074626"/>
            <a:ext cx="1273995"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无兵无权</a:t>
            </a:r>
          </a:p>
        </p:txBody>
      </p:sp>
      <p:sp>
        <p:nvSpPr>
          <p:cNvPr id="22" name="左大括号 21"/>
          <p:cNvSpPr/>
          <p:nvPr/>
        </p:nvSpPr>
        <p:spPr>
          <a:xfrm rot="5400000">
            <a:off x="7145877" y="2754041"/>
            <a:ext cx="390418" cy="1674687"/>
          </a:xfrm>
          <a:prstGeom prst="lef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23" name="TextBox 22"/>
          <p:cNvSpPr txBox="1"/>
          <p:nvPr/>
        </p:nvSpPr>
        <p:spPr>
          <a:xfrm>
            <a:off x="5779412" y="3734537"/>
            <a:ext cx="1438381" cy="400110"/>
          </a:xfrm>
          <a:prstGeom prst="rect">
            <a:avLst/>
          </a:prstGeom>
          <a:noFill/>
        </p:spPr>
        <p:txBody>
          <a:bodyPr wrap="square" rtlCol="0">
            <a:spAutoFit/>
          </a:bodyPr>
          <a:lstStyle/>
          <a:p>
            <a:r>
              <a:rPr lang="zh-CN" altLang="en-US" sz="2000" dirty="0">
                <a:solidFill>
                  <a:srgbClr val="C00000"/>
                </a:solidFill>
                <a:latin typeface="江西拙楷" pitchFamily="2" charset="-122"/>
                <a:ea typeface="江西拙楷" pitchFamily="2" charset="-122"/>
              </a:rPr>
              <a:t>慈禧太后</a:t>
            </a:r>
          </a:p>
        </p:txBody>
      </p:sp>
      <p:sp>
        <p:nvSpPr>
          <p:cNvPr id="24" name="TextBox 23"/>
          <p:cNvSpPr txBox="1"/>
          <p:nvPr/>
        </p:nvSpPr>
        <p:spPr>
          <a:xfrm>
            <a:off x="7454099" y="3703715"/>
            <a:ext cx="1438381" cy="400110"/>
          </a:xfrm>
          <a:prstGeom prst="rect">
            <a:avLst/>
          </a:prstGeom>
          <a:noFill/>
        </p:spPr>
        <p:txBody>
          <a:bodyPr wrap="square" rtlCol="0">
            <a:spAutoFit/>
          </a:bodyPr>
          <a:lstStyle/>
          <a:p>
            <a:r>
              <a:rPr lang="zh-CN" altLang="en-US" sz="2000" dirty="0">
                <a:solidFill>
                  <a:srgbClr val="C00000"/>
                </a:solidFill>
                <a:latin typeface="江西拙楷" pitchFamily="2" charset="-122"/>
                <a:ea typeface="江西拙楷" pitchFamily="2" charset="-122"/>
              </a:rPr>
              <a:t>官僚贵族</a:t>
            </a:r>
          </a:p>
        </p:txBody>
      </p:sp>
      <p:sp>
        <p:nvSpPr>
          <p:cNvPr id="27" name="TextBox 26"/>
          <p:cNvSpPr txBox="1"/>
          <p:nvPr/>
        </p:nvSpPr>
        <p:spPr>
          <a:xfrm>
            <a:off x="5720191" y="4074626"/>
            <a:ext cx="1357902"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大权在握</a:t>
            </a:r>
          </a:p>
        </p:txBody>
      </p:sp>
      <p:sp>
        <p:nvSpPr>
          <p:cNvPr id="28" name="TextBox 27"/>
          <p:cNvSpPr txBox="1"/>
          <p:nvPr/>
        </p:nvSpPr>
        <p:spPr>
          <a:xfrm>
            <a:off x="1760906" y="4074626"/>
            <a:ext cx="1296254"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势力弱小</a:t>
            </a:r>
          </a:p>
        </p:txBody>
      </p:sp>
      <p:sp>
        <p:nvSpPr>
          <p:cNvPr id="29" name="TextBox 28"/>
          <p:cNvSpPr txBox="1"/>
          <p:nvPr/>
        </p:nvSpPr>
        <p:spPr>
          <a:xfrm>
            <a:off x="7448383" y="4002618"/>
            <a:ext cx="1306531"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势力强大</a:t>
            </a:r>
          </a:p>
        </p:txBody>
      </p:sp>
      <p:sp>
        <p:nvSpPr>
          <p:cNvPr id="30" name="TextBox 29"/>
          <p:cNvSpPr txBox="1"/>
          <p:nvPr/>
        </p:nvSpPr>
        <p:spPr>
          <a:xfrm>
            <a:off x="1907704" y="4395084"/>
            <a:ext cx="2880320" cy="369332"/>
          </a:xfrm>
          <a:prstGeom prst="rect">
            <a:avLst/>
          </a:prstGeom>
          <a:noFill/>
        </p:spPr>
        <p:txBody>
          <a:bodyPr wrap="square" rtlCol="0">
            <a:spAutoFit/>
          </a:bodyPr>
          <a:lstStyle/>
          <a:p>
            <a:r>
              <a:rPr lang="zh-CN" altLang="en-US" b="1" dirty="0" smtClean="0">
                <a:latin typeface="方正清刻本悦宋简体" pitchFamily="2" charset="-122"/>
                <a:ea typeface="方正清刻本悦宋简体" pitchFamily="2" charset="-122"/>
              </a:rPr>
              <a:t>缺乏社会基础与严密组织</a:t>
            </a:r>
            <a:endParaRPr lang="zh-CN" altLang="en-US" b="1" dirty="0">
              <a:latin typeface="方正清刻本悦宋简体" pitchFamily="2" charset="-122"/>
              <a:ea typeface="方正清刻本悦宋简体" pitchFamily="2" charset="-122"/>
            </a:endParaRPr>
          </a:p>
        </p:txBody>
      </p:sp>
      <p:sp>
        <p:nvSpPr>
          <p:cNvPr id="31" name="TextBox 30"/>
          <p:cNvSpPr txBox="1"/>
          <p:nvPr/>
        </p:nvSpPr>
        <p:spPr>
          <a:xfrm>
            <a:off x="2408983" y="4722698"/>
            <a:ext cx="1864758"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缺少政治经验</a:t>
            </a:r>
          </a:p>
        </p:txBody>
      </p:sp>
      <p:sp>
        <p:nvSpPr>
          <p:cNvPr id="32" name="TextBox 31"/>
          <p:cNvSpPr txBox="1"/>
          <p:nvPr/>
        </p:nvSpPr>
        <p:spPr>
          <a:xfrm>
            <a:off x="5580112" y="4371950"/>
            <a:ext cx="3347864" cy="369332"/>
          </a:xfrm>
          <a:prstGeom prst="rect">
            <a:avLst/>
          </a:prstGeom>
          <a:noFill/>
        </p:spPr>
        <p:txBody>
          <a:bodyPr wrap="square" rtlCol="0">
            <a:spAutoFit/>
          </a:bodyPr>
          <a:lstStyle/>
          <a:p>
            <a:r>
              <a:rPr lang="zh-CN" altLang="en-US" b="1" dirty="0" smtClean="0">
                <a:latin typeface="方正清刻本悦宋简体" pitchFamily="2" charset="-122"/>
                <a:ea typeface="方正清刻本悦宋简体" pitchFamily="2" charset="-122"/>
              </a:rPr>
              <a:t>旧式官僚群体庞大，历史悠久</a:t>
            </a:r>
            <a:endParaRPr lang="zh-CN" altLang="en-US" b="1" dirty="0">
              <a:latin typeface="方正清刻本悦宋简体" pitchFamily="2" charset="-122"/>
              <a:ea typeface="方正清刻本悦宋简体" pitchFamily="2" charset="-122"/>
            </a:endParaRPr>
          </a:p>
        </p:txBody>
      </p:sp>
      <p:sp>
        <p:nvSpPr>
          <p:cNvPr id="33" name="TextBox 32"/>
          <p:cNvSpPr txBox="1"/>
          <p:nvPr/>
        </p:nvSpPr>
        <p:spPr>
          <a:xfrm>
            <a:off x="6574008" y="4722698"/>
            <a:ext cx="1763746" cy="369332"/>
          </a:xfrm>
          <a:prstGeom prst="rect">
            <a:avLst/>
          </a:prstGeom>
          <a:noFill/>
        </p:spPr>
        <p:txBody>
          <a:bodyPr wrap="square" rtlCol="0">
            <a:spAutoFit/>
          </a:bodyPr>
          <a:lstStyle/>
          <a:p>
            <a:r>
              <a:rPr lang="zh-CN" altLang="en-US" b="1" dirty="0">
                <a:latin typeface="方正清刻本悦宋简体" pitchFamily="2" charset="-122"/>
                <a:ea typeface="方正清刻本悦宋简体" pitchFamily="2" charset="-122"/>
              </a:rPr>
              <a:t>长期把持朝政</a:t>
            </a:r>
          </a:p>
        </p:txBody>
      </p:sp>
      <p:sp>
        <p:nvSpPr>
          <p:cNvPr id="34" name="TextBox 33"/>
          <p:cNvSpPr txBox="1"/>
          <p:nvPr/>
        </p:nvSpPr>
        <p:spPr>
          <a:xfrm>
            <a:off x="2721118" y="3108905"/>
            <a:ext cx="1263721" cy="461665"/>
          </a:xfrm>
          <a:prstGeom prst="rect">
            <a:avLst/>
          </a:prstGeom>
          <a:solidFill>
            <a:schemeClr val="accent2">
              <a:lumMod val="40000"/>
              <a:lumOff val="60000"/>
            </a:schemeClr>
          </a:solidFill>
        </p:spPr>
        <p:txBody>
          <a:bodyPr wrap="square" rtlCol="0">
            <a:spAutoFit/>
          </a:bodyPr>
          <a:lstStyle/>
          <a:p>
            <a:r>
              <a:rPr lang="zh-CN" altLang="en-US" sz="2400" b="1" dirty="0">
                <a:latin typeface="汉仪尚巍手书W" panose="00020600040101010101" pitchFamily="18" charset="-122"/>
                <a:ea typeface="汉仪尚巍手书W" panose="00020600040101010101" pitchFamily="18" charset="-122"/>
              </a:rPr>
              <a:t>维新派</a:t>
            </a:r>
          </a:p>
        </p:txBody>
      </p:sp>
      <p:sp>
        <p:nvSpPr>
          <p:cNvPr id="35" name="TextBox 34"/>
          <p:cNvSpPr txBox="1"/>
          <p:nvPr/>
        </p:nvSpPr>
        <p:spPr>
          <a:xfrm>
            <a:off x="6693810" y="3066514"/>
            <a:ext cx="1263721" cy="461665"/>
          </a:xfrm>
          <a:prstGeom prst="rect">
            <a:avLst/>
          </a:prstGeom>
          <a:solidFill>
            <a:schemeClr val="accent2">
              <a:lumMod val="75000"/>
            </a:schemeClr>
          </a:solidFill>
        </p:spPr>
        <p:txBody>
          <a:bodyPr wrap="square" rtlCol="0">
            <a:spAutoFit/>
          </a:bodyPr>
          <a:lstStyle/>
          <a:p>
            <a:r>
              <a:rPr lang="zh-CN" altLang="en-US" sz="2400" b="1" dirty="0">
                <a:latin typeface="汉仪尚巍手书W" panose="00020600040101010101" pitchFamily="18" charset="-122"/>
                <a:ea typeface="汉仪尚巍手书W" panose="00020600040101010101" pitchFamily="18" charset="-122"/>
              </a:rPr>
              <a:t>顽固派</a:t>
            </a:r>
          </a:p>
        </p:txBody>
      </p:sp>
      <p:grpSp>
        <p:nvGrpSpPr>
          <p:cNvPr id="37" name="组合 36"/>
          <p:cNvGrpSpPr/>
          <p:nvPr/>
        </p:nvGrpSpPr>
        <p:grpSpPr>
          <a:xfrm>
            <a:off x="395536" y="555526"/>
            <a:ext cx="8424936" cy="2520280"/>
            <a:chOff x="323528" y="483518"/>
            <a:chExt cx="8424936" cy="2520280"/>
          </a:xfrm>
        </p:grpSpPr>
        <p:sp>
          <p:nvSpPr>
            <p:cNvPr id="38" name="矩形 37"/>
            <p:cNvSpPr/>
            <p:nvPr/>
          </p:nvSpPr>
          <p:spPr>
            <a:xfrm>
              <a:off x="323528" y="483518"/>
              <a:ext cx="8424936" cy="2520280"/>
            </a:xfrm>
            <a:prstGeom prst="rect">
              <a:avLst/>
            </a:prstGeom>
            <a:solidFill>
              <a:schemeClr val="bg2">
                <a:lumMod val="90000"/>
              </a:schemeClr>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67544" y="483518"/>
              <a:ext cx="8280920" cy="2340000"/>
            </a:xfrm>
            <a:prstGeom prst="rect">
              <a:avLst/>
            </a:prstGeom>
            <a:ln>
              <a:noFill/>
            </a:ln>
          </p:spPr>
          <p:txBody>
            <a:bodyPr wrap="square" lIns="68580" tIns="34290" rIns="68580" bIns="34290">
              <a:spAutoFit/>
            </a:bodyPr>
            <a:lstStyle/>
            <a:p>
              <a:r>
                <a:rPr lang="zh-CN" altLang="en-US" sz="2000" dirty="0">
                  <a:latin typeface="仿宋" panose="02010609060101010101" charset="-122"/>
                  <a:ea typeface="仿宋" panose="02010609060101010101" charset="-122"/>
                  <a:cs typeface="仿宋" panose="02010609060101010101" charset="-122"/>
                </a:rPr>
                <a:t>    若从历史来看，</a:t>
              </a:r>
              <a:r>
                <a:rPr lang="zh-CN" altLang="en-US" sz="2000" b="1"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康有为能成就这一番大事业也属偶然。</a:t>
              </a:r>
              <a:r>
                <a:rPr lang="zh-CN" altLang="en-US" sz="2000" dirty="0">
                  <a:latin typeface="仿宋" panose="02010609060101010101" charset="-122"/>
                  <a:ea typeface="仿宋" panose="02010609060101010101" charset="-122"/>
                  <a:cs typeface="仿宋" panose="02010609060101010101" charset="-122"/>
                </a:rPr>
                <a:t>康的团体，即</a:t>
              </a:r>
              <a:r>
                <a:rPr lang="zh-CN" altLang="en-US" sz="2000" b="1"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康党（注：维新派）</a:t>
              </a:r>
              <a:r>
                <a:rPr lang="zh-CN" altLang="en-US" sz="2000" dirty="0">
                  <a:latin typeface="仿宋" panose="02010609060101010101" charset="-122"/>
                  <a:ea typeface="仿宋" panose="02010609060101010101" charset="-122"/>
                  <a:cs typeface="仿宋" panose="02010609060101010101" charset="-122"/>
                </a:rPr>
                <a:t>，是一个很小的团体，支持者也不多，力量应当说是很小的。</a:t>
              </a:r>
              <a:r>
                <a:rPr lang="en-US" altLang="zh-CN" sz="2000" dirty="0">
                  <a:latin typeface="仿宋" panose="02010609060101010101" charset="-122"/>
                  <a:ea typeface="仿宋" panose="02010609060101010101" charset="-122"/>
                  <a:cs typeface="仿宋" panose="02010609060101010101" charset="-122"/>
                </a:rPr>
                <a:t>……</a:t>
              </a:r>
            </a:p>
            <a:p>
              <a:r>
                <a:rPr lang="en-US" altLang="zh-CN" sz="2000" dirty="0">
                  <a:solidFill>
                    <a:srgbClr val="FF0000"/>
                  </a:solidFill>
                  <a:latin typeface="仿宋" panose="02010609060101010101" charset="-122"/>
                  <a:ea typeface="仿宋" panose="02010609060101010101" charset="-122"/>
                  <a:cs typeface="仿宋" panose="02010609060101010101" charset="-122"/>
                </a:rPr>
                <a:t>    </a:t>
              </a:r>
              <a:r>
                <a:rPr lang="zh-CN" altLang="en-US" sz="2000" dirty="0">
                  <a:latin typeface="仿宋" panose="02010609060101010101" charset="-122"/>
                  <a:ea typeface="仿宋" panose="02010609060101010101" charset="-122"/>
                  <a:cs typeface="仿宋" panose="02010609060101010101" charset="-122"/>
                </a:rPr>
                <a:t>戊戌变法的失败，当然是由于慈禧太后的政变，但我（注：茅海建）仍然能够感到，根据康有为派的政治力量，按照康有为的政改方案，</a:t>
              </a:r>
              <a:r>
                <a:rPr lang="zh-CN" altLang="en-US" sz="2000" dirty="0">
                  <a:solidFill>
                    <a:srgbClr val="FF0000"/>
                  </a:solidFill>
                  <a:latin typeface="仿宋" panose="02010609060101010101" charset="-122"/>
                  <a:ea typeface="仿宋" panose="02010609060101010101" charset="-122"/>
                  <a:cs typeface="仿宋" panose="02010609060101010101" charset="-122"/>
                </a:rPr>
                <a:t>若慈禧太后未在八月初六发动政变，他们似乎也不可能走得很远</a:t>
              </a:r>
              <a:r>
                <a:rPr lang="en-US" altLang="zh-CN" sz="2000" dirty="0">
                  <a:solidFill>
                    <a:srgbClr val="FF0000"/>
                  </a:solidFill>
                  <a:latin typeface="仿宋" panose="02010609060101010101" charset="-122"/>
                  <a:ea typeface="仿宋" panose="02010609060101010101" charset="-122"/>
                  <a:cs typeface="仿宋" panose="02010609060101010101" charset="-122"/>
                </a:rPr>
                <a:t>……</a:t>
              </a:r>
            </a:p>
            <a:p>
              <a:pPr algn="r"/>
              <a:r>
                <a:rPr lang="en-US" altLang="zh-CN" sz="1400" dirty="0">
                  <a:latin typeface="仿宋" panose="02010609060101010101" charset="-122"/>
                  <a:ea typeface="仿宋" panose="02010609060101010101" charset="-122"/>
                  <a:cs typeface="仿宋" panose="02010609060101010101" charset="-122"/>
                </a:rPr>
                <a:t>               </a:t>
              </a:r>
              <a:r>
                <a:rPr lang="en-US" altLang="zh-CN" sz="1400" b="1" dirty="0">
                  <a:latin typeface="仿宋" panose="02010609060101010101" charset="-122"/>
                  <a:ea typeface="仿宋" panose="02010609060101010101" charset="-122"/>
                  <a:cs typeface="仿宋" panose="02010609060101010101" charset="-122"/>
                </a:rPr>
                <a:t>——</a:t>
              </a:r>
              <a:r>
                <a:rPr lang="zh-CN" altLang="en-US" sz="1400" b="1" dirty="0">
                  <a:latin typeface="仿宋" panose="02010609060101010101" charset="-122"/>
                  <a:ea typeface="仿宋" panose="02010609060101010101" charset="-122"/>
                  <a:cs typeface="仿宋" panose="02010609060101010101" charset="-122"/>
                </a:rPr>
                <a:t>茅海建</a:t>
              </a:r>
              <a:r>
                <a:rPr lang="en-US" altLang="zh-CN" sz="1400" b="1" dirty="0">
                  <a:latin typeface="仿宋" panose="02010609060101010101" charset="-122"/>
                  <a:ea typeface="仿宋" panose="02010609060101010101" charset="-122"/>
                  <a:cs typeface="仿宋" panose="02010609060101010101" charset="-122"/>
                </a:rPr>
                <a:t>《</a:t>
              </a:r>
              <a:r>
                <a:rPr lang="zh-CN" altLang="en-US" sz="1400" b="1" dirty="0">
                  <a:latin typeface="仿宋" panose="02010609060101010101" charset="-122"/>
                  <a:ea typeface="仿宋" panose="02010609060101010101" charset="-122"/>
                  <a:cs typeface="仿宋" panose="02010609060101010101" charset="-122"/>
                </a:rPr>
                <a:t>从甲午到戊戌：康有为</a:t>
              </a:r>
              <a:r>
                <a:rPr lang="en-US" altLang="zh-CN" sz="1400" b="1" dirty="0">
                  <a:latin typeface="仿宋" panose="02010609060101010101" charset="-122"/>
                  <a:ea typeface="仿宋" panose="02010609060101010101" charset="-122"/>
                  <a:cs typeface="仿宋" panose="02010609060101010101" charset="-122"/>
                </a:rPr>
                <a:t>&lt;</a:t>
              </a:r>
              <a:r>
                <a:rPr lang="zh-CN" altLang="en-US" sz="1400" b="1" dirty="0">
                  <a:latin typeface="仿宋" panose="02010609060101010101" charset="-122"/>
                  <a:ea typeface="仿宋" panose="02010609060101010101" charset="-122"/>
                  <a:cs typeface="仿宋" panose="02010609060101010101" charset="-122"/>
                </a:rPr>
                <a:t>我史</a:t>
              </a:r>
              <a:r>
                <a:rPr lang="en-US" altLang="zh-CN" sz="1400" b="1" dirty="0">
                  <a:latin typeface="仿宋" panose="02010609060101010101" charset="-122"/>
                  <a:ea typeface="仿宋" panose="02010609060101010101" charset="-122"/>
                  <a:cs typeface="仿宋" panose="02010609060101010101" charset="-122"/>
                </a:rPr>
                <a:t>&gt;</a:t>
              </a:r>
              <a:r>
                <a:rPr lang="zh-CN" altLang="en-US" sz="1400" b="1" dirty="0">
                  <a:latin typeface="仿宋" panose="02010609060101010101" charset="-122"/>
                  <a:ea typeface="仿宋" panose="02010609060101010101" charset="-122"/>
                  <a:cs typeface="仿宋" panose="02010609060101010101" charset="-122"/>
                </a:rPr>
                <a:t>鉴注</a:t>
              </a:r>
              <a:r>
                <a:rPr lang="en-US" altLang="zh-CN" sz="1400" b="1" dirty="0">
                  <a:latin typeface="仿宋" panose="02010609060101010101" charset="-122"/>
                  <a:ea typeface="仿宋" panose="02010609060101010101" charset="-122"/>
                  <a:cs typeface="仿宋" panose="02010609060101010101" charset="-122"/>
                </a:rPr>
                <a:t>》</a:t>
              </a:r>
            </a:p>
          </p:txBody>
        </p:sp>
      </p:grpSp>
      <p:sp>
        <p:nvSpPr>
          <p:cNvPr id="40" name="矩形 39"/>
          <p:cNvSpPr/>
          <p:nvPr/>
        </p:nvSpPr>
        <p:spPr>
          <a:xfrm>
            <a:off x="323528" y="2691085"/>
            <a:ext cx="8496944" cy="384721"/>
          </a:xfrm>
          <a:prstGeom prst="rect">
            <a:avLst/>
          </a:prstGeom>
          <a:gradFill>
            <a:gsLst>
              <a:gs pos="0">
                <a:schemeClr val="accent2"/>
              </a:gs>
              <a:gs pos="17999">
                <a:srgbClr val="FEE7F2"/>
              </a:gs>
              <a:gs pos="36000">
                <a:srgbClr val="FAC77D"/>
              </a:gs>
              <a:gs pos="61000">
                <a:srgbClr val="FBA97D"/>
              </a:gs>
              <a:gs pos="82001">
                <a:srgbClr val="FBD49C"/>
              </a:gs>
              <a:gs pos="100000">
                <a:srgbClr val="FEE7F2"/>
              </a:gs>
            </a:gsLst>
            <a:lin ang="4200000" scaled="0"/>
          </a:gradFill>
        </p:spPr>
        <p:txBody>
          <a:bodyPr wrap="square">
            <a:spAutoFit/>
          </a:bodyPr>
          <a:lstStyle/>
          <a:p>
            <a:pPr marL="457200" indent="-457200" algn="ctr"/>
            <a:r>
              <a:rPr lang="zh-CN" altLang="en-US"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rPr>
              <a:t>根本原因</a:t>
            </a:r>
            <a:r>
              <a:rPr lang="zh-CN" altLang="en-US"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sym typeface="Wingdings" panose="05000000000000000000" pitchFamily="2" charset="2"/>
              </a:rPr>
              <a:t>：（局限）</a:t>
            </a:r>
            <a:r>
              <a:rPr lang="zh-CN" altLang="en-US"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rPr>
              <a:t>发展不充分的民族资本主义</a:t>
            </a:r>
            <a:r>
              <a:rPr lang="en-US" altLang="zh-CN"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rPr>
              <a:t>——</a:t>
            </a:r>
            <a:r>
              <a:rPr lang="zh-CN" altLang="en-US"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rPr>
              <a:t>先天不足，夹缝中求生存，力量弱小。</a:t>
            </a:r>
            <a:endParaRPr lang="en-US" altLang="zh-CN" sz="1900" b="1" dirty="0"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up)">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up)">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blinds(horizontal)">
                                      <p:cBhvr>
                                        <p:cTn id="98" dur="500"/>
                                        <p:tgtEl>
                                          <p:spTgt spid="37"/>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dissolve">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21" grpId="0"/>
      <p:bldP spid="22" grpId="0" animBg="1"/>
      <p:bldP spid="23" grpId="0"/>
      <p:bldP spid="24" grpId="0"/>
      <p:bldP spid="27" grpId="0"/>
      <p:bldP spid="28" grpId="0"/>
      <p:bldP spid="29" grpId="0"/>
      <p:bldP spid="30" grpId="0"/>
      <p:bldP spid="31" grpId="0"/>
      <p:bldP spid="32" grpId="0"/>
      <p:bldP spid="33" grpId="0"/>
      <p:bldP spid="34" grpId="0" animBg="1"/>
      <p:bldP spid="35"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H="1" flipV="1">
            <a:off x="0" y="0"/>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bg2">
              <a:lumMod val="75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 name="Text Placeholder 33"/>
          <p:cNvSpPr txBox="1"/>
          <p:nvPr/>
        </p:nvSpPr>
        <p:spPr>
          <a:xfrm>
            <a:off x="1979712" y="1157450"/>
            <a:ext cx="1428760" cy="103255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zh-CN" sz="8000" dirty="0" smtClean="0">
                <a:solidFill>
                  <a:prstClr val="black"/>
                </a:solidFill>
                <a:latin typeface="Impact" panose="020B0806030902050204" pitchFamily="34" charset="0"/>
                <a:ea typeface="江西拙楷" pitchFamily="2" charset="-122"/>
              </a:rPr>
              <a:t>02</a:t>
            </a:r>
            <a:endParaRPr lang="en-US" altLang="zh-CN" sz="4400" b="1" dirty="0" smtClean="0">
              <a:solidFill>
                <a:prstClr val="black"/>
              </a:solidFill>
              <a:latin typeface="Impact" panose="020B0806030902050204" pitchFamily="34" charset="0"/>
              <a:ea typeface="江西拙楷" pitchFamily="2" charset="-122"/>
            </a:endParaRPr>
          </a:p>
        </p:txBody>
      </p:sp>
      <p:sp>
        <p:nvSpPr>
          <p:cNvPr id="3" name="矩形 2"/>
          <p:cNvSpPr/>
          <p:nvPr/>
        </p:nvSpPr>
        <p:spPr>
          <a:xfrm>
            <a:off x="0" y="1383734"/>
            <a:ext cx="9144000" cy="10440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prstClr val="white"/>
              </a:solidFill>
              <a:latin typeface="Calibri" panose="020F0502020204030204"/>
              <a:ea typeface="宋体" panose="02010600030101010101" pitchFamily="2" charset="-122"/>
              <a:cs typeface="+mn-cs"/>
            </a:endParaRPr>
          </a:p>
        </p:txBody>
      </p:sp>
      <p:sp>
        <p:nvSpPr>
          <p:cNvPr id="4" name="矩形 3"/>
          <p:cNvSpPr/>
          <p:nvPr/>
        </p:nvSpPr>
        <p:spPr>
          <a:xfrm>
            <a:off x="2860908" y="1461666"/>
            <a:ext cx="5887556" cy="954107"/>
          </a:xfrm>
          <a:prstGeom prst="rect">
            <a:avLst/>
          </a:prstGeom>
        </p:spPr>
        <p:txBody>
          <a:bodyPr wrap="square">
            <a:spAutoFit/>
          </a:bodyPr>
          <a:lstStyle/>
          <a:p>
            <a:pPr algn="just"/>
            <a:r>
              <a:rPr lang="zh-CN" altLang="en-US" sz="3600" b="1" spc="78" dirty="0" smtClean="0">
                <a:solidFill>
                  <a:prstClr val="black"/>
                </a:solidFill>
                <a:latin typeface="江西拙楷" pitchFamily="2" charset="-122"/>
                <a:ea typeface="江西拙楷" pitchFamily="2" charset="-122"/>
              </a:rPr>
              <a:t>老阶级的救亡</a:t>
            </a:r>
            <a:r>
              <a:rPr lang="en-US" altLang="zh-CN" sz="3600" b="1" spc="78" dirty="0" smtClean="0">
                <a:solidFill>
                  <a:prstClr val="black"/>
                </a:solidFill>
                <a:latin typeface="江西拙楷" pitchFamily="2" charset="-122"/>
                <a:ea typeface="江西拙楷" pitchFamily="2" charset="-122"/>
              </a:rPr>
              <a:t>——</a:t>
            </a:r>
            <a:r>
              <a:rPr lang="zh-CN" altLang="en-US" sz="3600" b="1" spc="78" dirty="0" smtClean="0">
                <a:solidFill>
                  <a:srgbClr val="C00000"/>
                </a:solidFill>
                <a:latin typeface="江西拙楷" pitchFamily="2" charset="-122"/>
                <a:ea typeface="江西拙楷" pitchFamily="2" charset="-122"/>
              </a:rPr>
              <a:t>义和团运动</a:t>
            </a:r>
            <a:endParaRPr lang="en-US" altLang="zh-CN" sz="3600" b="1" spc="78" dirty="0" smtClean="0">
              <a:solidFill>
                <a:srgbClr val="C00000"/>
              </a:solidFill>
              <a:latin typeface="江西拙楷" pitchFamily="2" charset="-122"/>
              <a:ea typeface="江西拙楷" pitchFamily="2" charset="-122"/>
            </a:endParaRPr>
          </a:p>
          <a:p>
            <a:pPr algn="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r>
              <a:rPr lang="en-US" altLang="zh-CN"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1899-1900</a:t>
            </a: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endParaRPr lang="zh-CN" altLang="en-US" sz="2000" b="1" kern="1200" dirty="0">
              <a:ln w="1905"/>
              <a:solidFill>
                <a:srgbClr val="C00000"/>
              </a:solidFill>
              <a:effectLst>
                <a:innerShdw blurRad="69850" dist="43180" dir="5400000">
                  <a:srgbClr val="000000">
                    <a:alpha val="65000"/>
                  </a:srgbClr>
                </a:innerShdw>
              </a:effectLst>
              <a:latin typeface="方正清刻本悦宋简体" pitchFamily="2" charset="-122"/>
              <a:ea typeface="方正清刻本悦宋简体" pitchFamily="2" charset="-122"/>
              <a:cs typeface="+mn-cs"/>
            </a:endParaRPr>
          </a:p>
        </p:txBody>
      </p:sp>
      <p:pic>
        <p:nvPicPr>
          <p:cNvPr id="7" name="Picture 3" descr="F:\明清\新建文件夹\微信图片_20201015100243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6200000">
            <a:off x="6177430" y="1542386"/>
            <a:ext cx="3595133" cy="4789766"/>
          </a:xfrm>
          <a:prstGeom prst="rect">
            <a:avLst/>
          </a:prstGeom>
          <a:noFill/>
        </p:spPr>
      </p:pic>
      <p:pic>
        <p:nvPicPr>
          <p:cNvPr id="8" name="Picture 2" descr="F:\明清\新建文件夹\微信图片_20201015100337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5963259">
            <a:off x="65900" y="257223"/>
            <a:ext cx="3048000" cy="4060825"/>
          </a:xfrm>
          <a:prstGeom prst="rect">
            <a:avLst/>
          </a:prstGeom>
          <a:noFill/>
        </p:spPr>
      </p:pic>
      <p:sp>
        <p:nvSpPr>
          <p:cNvPr id="10" name="任意多边形 9"/>
          <p:cNvSpPr/>
          <p:nvPr/>
        </p:nvSpPr>
        <p:spPr>
          <a:xfrm>
            <a:off x="0" y="-32799"/>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accent4">
              <a:lumMod val="40000"/>
              <a:lumOff val="60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7951" y="0"/>
            <a:ext cx="9151951" cy="5176299"/>
            <a:chOff x="-7951" y="0"/>
            <a:chExt cx="9151951" cy="5176299"/>
          </a:xfrm>
        </p:grpSpPr>
        <p:sp>
          <p:nvSpPr>
            <p:cNvPr id="11" name="任意多边形 10"/>
            <p:cNvSpPr/>
            <p:nvPr/>
          </p:nvSpPr>
          <p:spPr>
            <a:xfrm>
              <a:off x="-7951" y="0"/>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bg1">
                <a:lumMod val="50000"/>
                <a:alpha val="86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179513" y="195486"/>
              <a:ext cx="5256584" cy="2269852"/>
            </a:xfrm>
            <a:prstGeom prst="rect">
              <a:avLst/>
            </a:prstGeom>
            <a:ln>
              <a:noFill/>
            </a:ln>
          </p:spPr>
          <p:txBody>
            <a:bodyPr wrap="square" lIns="68580" tIns="34290" rIns="68580" bIns="34290">
              <a:spAutoFit/>
            </a:bodyPr>
            <a:lstStyle/>
            <a:p>
              <a:r>
                <a:rPr lang="zh-CN" altLang="en-US" sz="2100" dirty="0">
                  <a:latin typeface="方正卡通简体" pitchFamily="65" charset="-122"/>
                  <a:ea typeface="方正卡通简体" pitchFamily="65" charset="-122"/>
                  <a:cs typeface="仿宋" panose="02010609060101010101" charset="-122"/>
                </a:rPr>
                <a:t>    义和拳（义和团前身）是与煽动</a:t>
              </a:r>
              <a:r>
                <a:rPr lang="en-US" altLang="zh-CN" sz="2100" dirty="0">
                  <a:latin typeface="方正卡通简体" pitchFamily="65" charset="-122"/>
                  <a:ea typeface="方正卡通简体" pitchFamily="65" charset="-122"/>
                  <a:cs typeface="仿宋" panose="02010609060101010101" charset="-122"/>
                </a:rPr>
                <a:t>1796</a:t>
              </a:r>
              <a:r>
                <a:rPr lang="zh-CN" altLang="en-US" sz="2100" dirty="0">
                  <a:latin typeface="方正卡通简体" pitchFamily="65" charset="-122"/>
                  <a:ea typeface="方正卡通简体" pitchFamily="65" charset="-122"/>
                  <a:cs typeface="仿宋" panose="02010609060101010101" charset="-122"/>
                </a:rPr>
                <a:t>年</a:t>
              </a:r>
              <a:r>
                <a:rPr lang="en-US" altLang="zh-CN" sz="2100" dirty="0">
                  <a:latin typeface="方正卡通简体" pitchFamily="65" charset="-122"/>
                  <a:ea typeface="方正卡通简体" pitchFamily="65" charset="-122"/>
                  <a:cs typeface="仿宋" panose="02010609060101010101" charset="-122"/>
                </a:rPr>
                <a:t>-1804</a:t>
              </a:r>
              <a:r>
                <a:rPr lang="zh-CN" altLang="en-US" sz="2100" dirty="0">
                  <a:latin typeface="方正卡通简体" pitchFamily="65" charset="-122"/>
                  <a:ea typeface="方正卡通简体" pitchFamily="65" charset="-122"/>
                  <a:cs typeface="仿宋" panose="02010609060101010101" charset="-122"/>
                </a:rPr>
                <a:t>年叛乱的反清秘密教派</a:t>
              </a:r>
              <a:r>
                <a:rPr lang="zh-CN" altLang="en-US" sz="2100" dirty="0">
                  <a:solidFill>
                    <a:srgbClr val="C00000"/>
                  </a:solidFill>
                  <a:latin typeface="方正卡通简体" pitchFamily="65" charset="-122"/>
                  <a:ea typeface="方正卡通简体" pitchFamily="65" charset="-122"/>
                  <a:cs typeface="仿宋" panose="02010609060101010101" charset="-122"/>
                </a:rPr>
                <a:t>白莲教</a:t>
              </a:r>
              <a:r>
                <a:rPr lang="zh-CN" altLang="en-US" sz="2100" dirty="0">
                  <a:latin typeface="方正卡通简体" pitchFamily="65" charset="-122"/>
                  <a:ea typeface="方正卡通简体" pitchFamily="65" charset="-122"/>
                  <a:cs typeface="仿宋" panose="02010609060101010101" charset="-122"/>
                </a:rPr>
                <a:t>相联系的八卦教的一个分支。</a:t>
              </a:r>
              <a:endParaRPr lang="en-US" altLang="zh-CN" sz="2100" dirty="0">
                <a:latin typeface="方正卡通简体" pitchFamily="65" charset="-122"/>
                <a:ea typeface="方正卡通简体" pitchFamily="65" charset="-122"/>
                <a:cs typeface="仿宋" panose="02010609060101010101" charset="-122"/>
              </a:endParaRPr>
            </a:p>
            <a:p>
              <a:r>
                <a:rPr lang="en-US" altLang="zh-CN" sz="2100" dirty="0">
                  <a:latin typeface="方正卡通简体" pitchFamily="65" charset="-122"/>
                  <a:ea typeface="方正卡通简体" pitchFamily="65" charset="-122"/>
                  <a:cs typeface="仿宋" panose="02010609060101010101" charset="-122"/>
                </a:rPr>
                <a:t>    </a:t>
              </a:r>
              <a:r>
                <a:rPr lang="zh-CN" altLang="en-US" sz="2100" dirty="0">
                  <a:latin typeface="方正卡通简体" pitchFamily="65" charset="-122"/>
                  <a:ea typeface="方正卡通简体" pitchFamily="65" charset="-122"/>
                  <a:cs typeface="仿宋" panose="02010609060101010101" charset="-122"/>
                </a:rPr>
                <a:t>十九世纪九十年代，这个反朝廷的秘密团体呈现出了排外色彩，它发誓要杀死</a:t>
              </a:r>
              <a:r>
                <a:rPr lang="zh-CN" altLang="en-US" sz="2100" dirty="0" smtClean="0">
                  <a:latin typeface="方正卡通简体" pitchFamily="65" charset="-122"/>
                  <a:ea typeface="方正卡通简体" pitchFamily="65" charset="-122"/>
                  <a:cs typeface="仿宋" panose="02010609060101010101" charset="-122"/>
                </a:rPr>
                <a:t>外国人及其</a:t>
              </a:r>
              <a:r>
                <a:rPr lang="zh-CN" altLang="en-US" sz="2100" dirty="0">
                  <a:latin typeface="方正卡通简体" pitchFamily="65" charset="-122"/>
                  <a:ea typeface="方正卡通简体" pitchFamily="65" charset="-122"/>
                  <a:cs typeface="仿宋" panose="02010609060101010101" charset="-122"/>
                </a:rPr>
                <a:t>中国帮凶。</a:t>
              </a:r>
              <a:endParaRPr lang="en-US" altLang="zh-CN" sz="2100" dirty="0">
                <a:latin typeface="方正卡通简体" pitchFamily="65" charset="-122"/>
                <a:ea typeface="方正卡通简体" pitchFamily="65" charset="-122"/>
                <a:cs typeface="仿宋" panose="02010609060101010101" charset="-122"/>
              </a:endParaRPr>
            </a:p>
            <a:p>
              <a:r>
                <a:rPr lang="en-US" altLang="zh-CN" sz="1700" dirty="0">
                  <a:latin typeface="方正卡通简体" pitchFamily="65" charset="-122"/>
                  <a:ea typeface="方正卡通简体" pitchFamily="65" charset="-122"/>
                  <a:cs typeface="仿宋" panose="02010609060101010101" charset="-122"/>
                </a:rPr>
                <a:t>                             </a:t>
              </a:r>
              <a:r>
                <a:rPr lang="en-US" altLang="zh-CN" sz="1500" dirty="0">
                  <a:latin typeface="方正卡通简体" pitchFamily="65" charset="-122"/>
                  <a:ea typeface="方正卡通简体" pitchFamily="65" charset="-122"/>
                  <a:cs typeface="仿宋" panose="02010609060101010101" charset="-122"/>
                </a:rPr>
                <a:t>——</a:t>
              </a:r>
              <a:r>
                <a:rPr lang="zh-CN" altLang="en-US" sz="1500" dirty="0">
                  <a:latin typeface="方正卡通简体" pitchFamily="65" charset="-122"/>
                  <a:ea typeface="方正卡通简体" pitchFamily="65" charset="-122"/>
                  <a:cs typeface="仿宋" panose="02010609060101010101" charset="-122"/>
                </a:rPr>
                <a:t>徐中约</a:t>
              </a:r>
              <a:r>
                <a:rPr lang="en-US" altLang="zh-CN" sz="1500" dirty="0">
                  <a:latin typeface="方正卡通简体" pitchFamily="65" charset="-122"/>
                  <a:ea typeface="方正卡通简体" pitchFamily="65" charset="-122"/>
                  <a:cs typeface="仿宋" panose="02010609060101010101" charset="-122"/>
                </a:rPr>
                <a:t>《</a:t>
              </a:r>
              <a:r>
                <a:rPr lang="zh-CN" altLang="en-US" sz="1500" dirty="0">
                  <a:latin typeface="方正卡通简体" pitchFamily="65" charset="-122"/>
                  <a:ea typeface="方正卡通简体" pitchFamily="65" charset="-122"/>
                  <a:cs typeface="仿宋" panose="02010609060101010101" charset="-122"/>
                </a:rPr>
                <a:t>中国近代史（上册）</a:t>
              </a:r>
              <a:r>
                <a:rPr lang="en-US" altLang="zh-CN" sz="1500" dirty="0">
                  <a:latin typeface="方正卡通简体" pitchFamily="65" charset="-122"/>
                  <a:ea typeface="方正卡通简体" pitchFamily="65" charset="-122"/>
                  <a:cs typeface="仿宋" panose="02010609060101010101" charset="-122"/>
                </a:rPr>
                <a:t>》</a:t>
              </a:r>
            </a:p>
          </p:txBody>
        </p:sp>
      </p:grpSp>
      <p:sp>
        <p:nvSpPr>
          <p:cNvPr id="15" name="矩形 14"/>
          <p:cNvSpPr/>
          <p:nvPr/>
        </p:nvSpPr>
        <p:spPr>
          <a:xfrm>
            <a:off x="2051720" y="3721572"/>
            <a:ext cx="4932040" cy="1274195"/>
          </a:xfrm>
          <a:prstGeom prst="rect">
            <a:avLst/>
          </a:prstGeom>
        </p:spPr>
        <p:txBody>
          <a:bodyPr wrap="square">
            <a:spAutoFit/>
          </a:bodyPr>
          <a:lstStyle/>
          <a:p>
            <a:pPr lvl="0">
              <a:lnSpc>
                <a:spcPct val="120000"/>
              </a:lnSpc>
            </a:pPr>
            <a:r>
              <a:rPr kumimoji="1" lang="en-US" altLang="zh-CN"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a:t>
            </a:r>
            <a:r>
              <a:rPr kumimoji="1" lang="zh-CN" altLang="en-US"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马关条约</a:t>
            </a:r>
            <a:r>
              <a:rPr kumimoji="1" lang="en-US" altLang="zh-CN"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a:t>
            </a:r>
            <a:r>
              <a:rPr kumimoji="1" lang="zh-CN" altLang="en-US"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签订后，</a:t>
            </a:r>
            <a:endParaRPr kumimoji="1" lang="en-US" altLang="zh-CN"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endParaRPr>
          </a:p>
          <a:p>
            <a:pPr lvl="0">
              <a:lnSpc>
                <a:spcPct val="120000"/>
              </a:lnSpc>
            </a:pPr>
            <a:r>
              <a:rPr kumimoji="1" lang="zh-CN" altLang="en-US"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帝国主义与中华民族的矛盾</a:t>
            </a:r>
            <a:endParaRPr kumimoji="1" lang="en-US" altLang="zh-CN"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endParaRPr>
          </a:p>
          <a:p>
            <a:pPr lvl="0">
              <a:lnSpc>
                <a:spcPct val="120000"/>
              </a:lnSpc>
            </a:pPr>
            <a:r>
              <a:rPr kumimoji="1" lang="zh-CN" altLang="en-US"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成为中国社会的</a:t>
            </a:r>
            <a:r>
              <a:rPr kumimoji="1" lang="zh-CN" altLang="en-US" sz="2800" b="1" spc="225" dirty="0" smtClean="0">
                <a:solidFill>
                  <a:schemeClr val="bg2">
                    <a:lumMod val="10000"/>
                  </a:schemeClr>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主要矛盾</a:t>
            </a:r>
            <a:r>
              <a:rPr kumimoji="1" lang="en-US" altLang="zh-CN" b="1" spc="225" dirty="0" smtClean="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rPr>
              <a:t>!</a:t>
            </a:r>
            <a:endParaRPr kumimoji="1" lang="zh-CN" altLang="en-US" b="1" spc="225" dirty="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方正卡通简体" pitchFamily="65" charset="-122"/>
              <a:ea typeface="方正卡通简体" pitchFamily="65"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2"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12"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0-ppt_w/2"/>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明清\新建文件夹\微信图片_20201015100337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5963259">
            <a:off x="7006994" y="-222847"/>
            <a:ext cx="2257883" cy="3008159"/>
          </a:xfrm>
          <a:prstGeom prst="rect">
            <a:avLst/>
          </a:prstGeom>
          <a:noFill/>
        </p:spPr>
      </p:pic>
      <p:sp>
        <p:nvSpPr>
          <p:cNvPr id="15" name="矩形 14"/>
          <p:cNvSpPr/>
          <p:nvPr/>
        </p:nvSpPr>
        <p:spPr>
          <a:xfrm>
            <a:off x="5292080" y="0"/>
            <a:ext cx="3851920" cy="5143500"/>
          </a:xfrm>
          <a:prstGeom prst="rect">
            <a:avLst/>
          </a:prstGeom>
          <a:solidFill>
            <a:schemeClr val="accent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 descr="F:\明清\新建文件夹\微信图片_20201015100243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200000">
            <a:off x="-34155" y="2401713"/>
            <a:ext cx="3048000" cy="4060825"/>
          </a:xfrm>
          <a:prstGeom prst="rect">
            <a:avLst/>
          </a:prstGeom>
          <a:noFill/>
        </p:spPr>
      </p:pic>
      <p:sp>
        <p:nvSpPr>
          <p:cNvPr id="13" name="矩形 12"/>
          <p:cNvSpPr/>
          <p:nvPr/>
        </p:nvSpPr>
        <p:spPr>
          <a:xfrm>
            <a:off x="0" y="0"/>
            <a:ext cx="5292080" cy="5143500"/>
          </a:xfrm>
          <a:prstGeom prst="rect">
            <a:avLst/>
          </a:prstGeom>
          <a:solidFill>
            <a:schemeClr val="bg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7504" y="555526"/>
            <a:ext cx="5040560" cy="646331"/>
          </a:xfrm>
          <a:prstGeom prst="rect">
            <a:avLst/>
          </a:prstGeom>
        </p:spPr>
        <p:txBody>
          <a:bodyPr wrap="square">
            <a:spAutoFit/>
          </a:bodyPr>
          <a:lstStyle/>
          <a:p>
            <a:pPr fontAlgn="base">
              <a:spcAft>
                <a:spcPct val="0"/>
              </a:spcAft>
            </a:pPr>
            <a:r>
              <a:rPr lang="zh-CN" altLang="en-US" b="1" kern="0" dirty="0" smtClean="0">
                <a:latin typeface="仿宋" panose="02010609060101010101" charset="-122"/>
                <a:ea typeface="仿宋" panose="02010609060101010101" charset="-122"/>
              </a:rPr>
              <a:t>义和团以“</a:t>
            </a:r>
            <a:r>
              <a:rPr lang="zh-CN" altLang="en-US" b="1" kern="0" dirty="0" smtClean="0">
                <a:solidFill>
                  <a:srgbClr val="C00000"/>
                </a:solidFill>
                <a:effectLst>
                  <a:outerShdw blurRad="38100" dist="38100" dir="2700000" algn="tl">
                    <a:srgbClr val="000000">
                      <a:alpha val="43137"/>
                    </a:srgbClr>
                  </a:outerShdw>
                </a:effectLst>
                <a:latin typeface="仿宋" panose="02010609060101010101" charset="-122"/>
                <a:ea typeface="仿宋" panose="02010609060101010101" charset="-122"/>
              </a:rPr>
              <a:t>扶清灭洋</a:t>
            </a:r>
            <a:r>
              <a:rPr lang="zh-CN" altLang="en-US" b="1" kern="0" dirty="0" smtClean="0">
                <a:latin typeface="仿宋" panose="02010609060101010101" charset="-122"/>
                <a:ea typeface="仿宋" panose="02010609060101010101" charset="-122"/>
              </a:rPr>
              <a:t>”为口号，活动于</a:t>
            </a:r>
            <a:r>
              <a:rPr lang="en-US" altLang="zh-CN" b="1" kern="0" dirty="0" smtClean="0">
                <a:latin typeface="仿宋" panose="02010609060101010101" charset="-122"/>
                <a:ea typeface="仿宋" panose="02010609060101010101" charset="-122"/>
              </a:rPr>
              <a:t>19</a:t>
            </a:r>
            <a:r>
              <a:rPr lang="zh-CN" altLang="en-US" b="1" kern="0" dirty="0" smtClean="0">
                <a:latin typeface="仿宋" panose="02010609060101010101" charset="-122"/>
                <a:ea typeface="仿宋" panose="02010609060101010101" charset="-122"/>
              </a:rPr>
              <a:t>世纪末，从山东兴起，蔓延直隶，甚至进入北京使馆区。</a:t>
            </a:r>
            <a:endParaRPr lang="zh-CN" altLang="en-US" b="1" kern="0" dirty="0">
              <a:latin typeface="仿宋" panose="02010609060101010101" charset="-122"/>
              <a:ea typeface="仿宋" panose="02010609060101010101" charset="-122"/>
            </a:endParaRPr>
          </a:p>
        </p:txBody>
      </p:sp>
      <p:sp>
        <p:nvSpPr>
          <p:cNvPr id="4" name="矩形 3"/>
          <p:cNvSpPr/>
          <p:nvPr/>
        </p:nvSpPr>
        <p:spPr>
          <a:xfrm>
            <a:off x="107504" y="1203598"/>
            <a:ext cx="5184576" cy="369318"/>
          </a:xfrm>
          <a:prstGeom prst="rect">
            <a:avLst/>
          </a:prstGeom>
        </p:spPr>
        <p:txBody>
          <a:bodyPr wrap="square" lIns="91426" tIns="45713" rIns="91426" bIns="45713">
            <a:spAutoFit/>
          </a:bodyPr>
          <a:lstStyle/>
          <a:p>
            <a:pPr indent="-342900" defTabSz="914400" fontAlgn="base">
              <a:spcAft>
                <a:spcPct val="0"/>
              </a:spcAft>
            </a:pPr>
            <a:r>
              <a:rPr lang="en-US" altLang="zh-CN" b="1" kern="0" dirty="0" smtClean="0">
                <a:latin typeface="仿宋" panose="02010609060101010101" charset="-122"/>
                <a:ea typeface="仿宋" panose="02010609060101010101" charset="-122"/>
              </a:rPr>
              <a:t>1900</a:t>
            </a:r>
            <a:r>
              <a:rPr lang="zh-CN" altLang="en-US" b="1" kern="0" dirty="0" smtClean="0">
                <a:latin typeface="仿宋" panose="02010609060101010101" charset="-122"/>
                <a:ea typeface="仿宋" panose="02010609060101010101" charset="-122"/>
              </a:rPr>
              <a:t>年</a:t>
            </a:r>
            <a:r>
              <a:rPr lang="en-US" altLang="zh-CN" b="1" kern="0" dirty="0" smtClean="0">
                <a:latin typeface="仿宋" panose="02010609060101010101" charset="-122"/>
                <a:ea typeface="仿宋" panose="02010609060101010101" charset="-122"/>
              </a:rPr>
              <a:t>5</a:t>
            </a:r>
            <a:r>
              <a:rPr lang="zh-CN" altLang="en-US" b="1" kern="0" dirty="0" smtClean="0">
                <a:latin typeface="仿宋" panose="02010609060101010101" charset="-122"/>
                <a:ea typeface="仿宋" panose="02010609060101010101" charset="-122"/>
              </a:rPr>
              <a:t>月</a:t>
            </a:r>
            <a:r>
              <a:rPr lang="en-US" altLang="zh-CN" b="1" kern="0" dirty="0" smtClean="0">
                <a:latin typeface="仿宋" panose="02010609060101010101" charset="-122"/>
                <a:ea typeface="仿宋" panose="02010609060101010101" charset="-122"/>
              </a:rPr>
              <a:t>28</a:t>
            </a:r>
            <a:r>
              <a:rPr lang="zh-CN" altLang="en-US" b="1" kern="0" dirty="0" smtClean="0">
                <a:latin typeface="仿宋" panose="02010609060101010101" charset="-122"/>
                <a:ea typeface="仿宋" panose="02010609060101010101" charset="-122"/>
              </a:rPr>
              <a:t>日，</a:t>
            </a:r>
            <a:r>
              <a:rPr lang="zh-CN" altLang="en-US" b="1" kern="0" dirty="0" smtClean="0">
                <a:solidFill>
                  <a:srgbClr val="C00000"/>
                </a:solidFill>
                <a:latin typeface="仿宋" panose="02010609060101010101" charset="-122"/>
                <a:ea typeface="仿宋" panose="02010609060101010101" charset="-122"/>
              </a:rPr>
              <a:t>八</a:t>
            </a:r>
            <a:r>
              <a:rPr lang="zh-CN" altLang="en-US" b="1" kern="0" dirty="0">
                <a:solidFill>
                  <a:srgbClr val="C00000"/>
                </a:solidFill>
                <a:latin typeface="仿宋" panose="02010609060101010101" charset="-122"/>
                <a:ea typeface="仿宋" panose="02010609060101010101" charset="-122"/>
              </a:rPr>
              <a:t>国</a:t>
            </a:r>
            <a:r>
              <a:rPr lang="zh-CN" altLang="en-US" b="1" kern="0" dirty="0">
                <a:latin typeface="仿宋" panose="02010609060101010101" charset="-122"/>
                <a:ea typeface="仿宋" panose="02010609060101010101" charset="-122"/>
              </a:rPr>
              <a:t>决定联合出兵镇压义和团</a:t>
            </a:r>
            <a:r>
              <a:rPr lang="zh-CN" altLang="en-US" b="1" kern="0" dirty="0" smtClean="0">
                <a:latin typeface="仿宋" panose="02010609060101010101" charset="-122"/>
                <a:ea typeface="仿宋" panose="02010609060101010101" charset="-122"/>
              </a:rPr>
              <a:t>。</a:t>
            </a:r>
            <a:endParaRPr lang="en-US" altLang="zh-CN" b="1" kern="0" dirty="0">
              <a:latin typeface="仿宋" panose="02010609060101010101" charset="-122"/>
              <a:ea typeface="仿宋" panose="02010609060101010101" charset="-122"/>
            </a:endParaRPr>
          </a:p>
        </p:txBody>
      </p:sp>
      <p:sp>
        <p:nvSpPr>
          <p:cNvPr id="6" name="矩形 5"/>
          <p:cNvSpPr/>
          <p:nvPr/>
        </p:nvSpPr>
        <p:spPr>
          <a:xfrm>
            <a:off x="5184576" y="2283718"/>
            <a:ext cx="3959424" cy="1200329"/>
          </a:xfrm>
          <a:prstGeom prst="rect">
            <a:avLst/>
          </a:prstGeom>
        </p:spPr>
        <p:txBody>
          <a:bodyPr wrap="square">
            <a:spAutoFit/>
          </a:bodyPr>
          <a:lstStyle/>
          <a:p>
            <a:pPr marL="257175"/>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“剿之则即刻祸起肘腋，生灵涂炭，乃各督抚奏称，信其邪术以保固，亦不谅朝廷万不得已之苦衷矣。”</a:t>
            </a:r>
          </a:p>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               </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上谕</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》1900</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年</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6</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月</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26</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日</a:t>
            </a:r>
            <a:endParaRPr lang="en-US" altLang="zh-CN" b="1" dirty="0">
              <a:solidFill>
                <a:srgbClr val="FFFF00"/>
              </a:solidFill>
              <a:latin typeface="方正清刻本悦宋简体" pitchFamily="2" charset="-122"/>
              <a:ea typeface="方正清刻本悦宋简体" pitchFamily="2" charset="-122"/>
              <a:cs typeface="仿宋" panose="02010609060101010101" charset="-122"/>
            </a:endParaRPr>
          </a:p>
        </p:txBody>
      </p:sp>
      <p:sp>
        <p:nvSpPr>
          <p:cNvPr id="7" name="矩形 6"/>
          <p:cNvSpPr/>
          <p:nvPr/>
        </p:nvSpPr>
        <p:spPr>
          <a:xfrm>
            <a:off x="107504" y="1563638"/>
            <a:ext cx="5112568" cy="646317"/>
          </a:xfrm>
          <a:prstGeom prst="rect">
            <a:avLst/>
          </a:prstGeom>
        </p:spPr>
        <p:txBody>
          <a:bodyPr wrap="square" lIns="91426" tIns="45713" rIns="91426" bIns="45713">
            <a:spAutoFit/>
          </a:bodyPr>
          <a:lstStyle/>
          <a:p>
            <a:pPr defTabSz="914400" fontAlgn="base">
              <a:spcAft>
                <a:spcPct val="0"/>
              </a:spcAft>
            </a:pPr>
            <a:r>
              <a:rPr lang="en-US" altLang="zh-CN" b="1" kern="0" dirty="0">
                <a:latin typeface="仿宋" panose="02010609060101010101" charset="-122"/>
                <a:ea typeface="仿宋" panose="02010609060101010101" charset="-122"/>
              </a:rPr>
              <a:t>6</a:t>
            </a:r>
            <a:r>
              <a:rPr lang="zh-CN" altLang="en-US" b="1" kern="0" dirty="0">
                <a:latin typeface="仿宋" panose="02010609060101010101" charset="-122"/>
                <a:ea typeface="仿宋" panose="02010609060101010101" charset="-122"/>
              </a:rPr>
              <a:t>月</a:t>
            </a:r>
            <a:r>
              <a:rPr lang="en-US" altLang="zh-CN" b="1" kern="0" dirty="0">
                <a:latin typeface="仿宋" panose="02010609060101010101" charset="-122"/>
                <a:ea typeface="仿宋" panose="02010609060101010101" charset="-122"/>
              </a:rPr>
              <a:t>10</a:t>
            </a:r>
            <a:r>
              <a:rPr lang="zh-CN" altLang="en-US" b="1" kern="0" dirty="0" smtClean="0">
                <a:latin typeface="仿宋" panose="02010609060101010101" charset="-122"/>
                <a:ea typeface="仿宋" panose="02010609060101010101" charset="-122"/>
              </a:rPr>
              <a:t>日，第一</a:t>
            </a:r>
            <a:r>
              <a:rPr lang="zh-CN" altLang="en-US" b="1" kern="0" dirty="0">
                <a:latin typeface="仿宋" panose="02010609060101010101" charset="-122"/>
                <a:ea typeface="仿宋" panose="02010609060101010101" charset="-122"/>
              </a:rPr>
              <a:t>批联军从天津乘火车出发</a:t>
            </a:r>
            <a:r>
              <a:rPr lang="zh-CN" altLang="en-US" b="1" kern="0" dirty="0" smtClean="0">
                <a:latin typeface="仿宋" panose="02010609060101010101" charset="-122"/>
                <a:ea typeface="仿宋" panose="02010609060101010101" charset="-122"/>
              </a:rPr>
              <a:t>，被</a:t>
            </a:r>
            <a:r>
              <a:rPr lang="zh-CN" altLang="en-US" b="1" kern="0" dirty="0" smtClean="0">
                <a:solidFill>
                  <a:srgbClr val="C00000"/>
                </a:solidFill>
                <a:latin typeface="仿宋" panose="02010609060101010101" charset="-122"/>
                <a:ea typeface="仿宋" panose="02010609060101010101" charset="-122"/>
              </a:rPr>
              <a:t>义和团和清军</a:t>
            </a:r>
            <a:r>
              <a:rPr lang="zh-CN" altLang="en-US" b="1" kern="0" dirty="0">
                <a:latin typeface="仿宋" panose="02010609060101010101" charset="-122"/>
                <a:ea typeface="仿宋" panose="02010609060101010101" charset="-122"/>
              </a:rPr>
              <a:t>在廊坊</a:t>
            </a:r>
            <a:r>
              <a:rPr lang="zh-CN" altLang="en-US" b="1" kern="0" dirty="0" smtClean="0">
                <a:latin typeface="仿宋" panose="02010609060101010101" charset="-122"/>
                <a:ea typeface="仿宋" panose="02010609060101010101" charset="-122"/>
              </a:rPr>
              <a:t>附近顽强</a:t>
            </a:r>
            <a:r>
              <a:rPr lang="zh-CN" altLang="en-US" b="1" kern="0" dirty="0">
                <a:latin typeface="仿宋" panose="02010609060101010101" charset="-122"/>
                <a:ea typeface="仿宋" panose="02010609060101010101" charset="-122"/>
              </a:rPr>
              <a:t>阻击，被迫退回天津</a:t>
            </a:r>
            <a:r>
              <a:rPr lang="zh-CN" altLang="en-US" b="1" kern="0" dirty="0" smtClean="0">
                <a:latin typeface="仿宋" panose="02010609060101010101" charset="-122"/>
                <a:ea typeface="仿宋" panose="02010609060101010101" charset="-122"/>
              </a:rPr>
              <a:t>。</a:t>
            </a:r>
            <a:endParaRPr lang="en-US" altLang="zh-CN" b="1" kern="0" dirty="0">
              <a:latin typeface="仿宋" panose="02010609060101010101" charset="-122"/>
              <a:ea typeface="仿宋" panose="02010609060101010101" charset="-122"/>
            </a:endParaRPr>
          </a:p>
        </p:txBody>
      </p:sp>
      <p:sp>
        <p:nvSpPr>
          <p:cNvPr id="8" name="矩形 7"/>
          <p:cNvSpPr/>
          <p:nvPr/>
        </p:nvSpPr>
        <p:spPr>
          <a:xfrm>
            <a:off x="107504" y="2224484"/>
            <a:ext cx="5040560" cy="923330"/>
          </a:xfrm>
          <a:prstGeom prst="rect">
            <a:avLst/>
          </a:prstGeom>
        </p:spPr>
        <p:txBody>
          <a:bodyPr wrap="square">
            <a:spAutoFit/>
          </a:bodyPr>
          <a:lstStyle/>
          <a:p>
            <a:r>
              <a:rPr lang="en-US" altLang="zh-CN" b="1" kern="0" dirty="0" smtClean="0">
                <a:latin typeface="仿宋" panose="02010609060101010101" charset="-122"/>
                <a:ea typeface="仿宋" panose="02010609060101010101" charset="-122"/>
              </a:rPr>
              <a:t>6</a:t>
            </a:r>
            <a:r>
              <a:rPr lang="zh-CN" altLang="en-US" b="1" kern="0" dirty="0" smtClean="0">
                <a:latin typeface="仿宋" panose="02010609060101010101" charset="-122"/>
                <a:ea typeface="仿宋" panose="02010609060101010101" charset="-122"/>
              </a:rPr>
              <a:t>月中旬，第二批联军从海上联合进攻，攻陷大沽炮台，向天津进犯，</a:t>
            </a:r>
            <a:r>
              <a:rPr lang="zh-CN" altLang="en-US" b="1" kern="0" dirty="0" smtClean="0">
                <a:solidFill>
                  <a:srgbClr val="C00000"/>
                </a:solidFill>
                <a:latin typeface="仿宋" panose="02010609060101010101" charset="-122"/>
                <a:ea typeface="仿宋" panose="02010609060101010101" charset="-122"/>
              </a:rPr>
              <a:t>义和团和清军</a:t>
            </a:r>
            <a:r>
              <a:rPr lang="zh-CN" altLang="en-US" b="1" kern="0" dirty="0" smtClean="0">
                <a:latin typeface="仿宋" panose="02010609060101010101" charset="-122"/>
                <a:ea typeface="仿宋" panose="02010609060101010101" charset="-122"/>
              </a:rPr>
              <a:t>奋起投入天津保卫战。</a:t>
            </a:r>
          </a:p>
        </p:txBody>
      </p:sp>
      <p:sp>
        <p:nvSpPr>
          <p:cNvPr id="9" name="矩形 8"/>
          <p:cNvSpPr/>
          <p:nvPr/>
        </p:nvSpPr>
        <p:spPr>
          <a:xfrm>
            <a:off x="107504" y="3210530"/>
            <a:ext cx="4968552" cy="369332"/>
          </a:xfrm>
          <a:prstGeom prst="rect">
            <a:avLst/>
          </a:prstGeom>
        </p:spPr>
        <p:txBody>
          <a:bodyPr wrap="square">
            <a:spAutoFit/>
          </a:bodyPr>
          <a:lstStyle/>
          <a:p>
            <a:pPr marL="342900" indent="-342900" fontAlgn="base">
              <a:spcBef>
                <a:spcPct val="20000"/>
              </a:spcBef>
              <a:spcAft>
                <a:spcPct val="0"/>
              </a:spcAft>
            </a:pPr>
            <a:r>
              <a:rPr lang="en-US" altLang="zh-CN" b="1" kern="0" dirty="0" smtClean="0">
                <a:latin typeface="仿宋" panose="02010609060101010101" charset="-122"/>
                <a:ea typeface="仿宋" panose="02010609060101010101" charset="-122"/>
              </a:rPr>
              <a:t>6</a:t>
            </a:r>
            <a:r>
              <a:rPr lang="zh-CN" altLang="en-US" b="1" kern="0" dirty="0" smtClean="0">
                <a:latin typeface="仿宋" panose="02010609060101010101" charset="-122"/>
                <a:ea typeface="仿宋" panose="02010609060101010101" charset="-122"/>
              </a:rPr>
              <a:t>月</a:t>
            </a:r>
            <a:r>
              <a:rPr lang="en-US" altLang="zh-CN" b="1" kern="0" dirty="0" smtClean="0">
                <a:latin typeface="仿宋" panose="02010609060101010101" charset="-122"/>
                <a:ea typeface="仿宋" panose="02010609060101010101" charset="-122"/>
              </a:rPr>
              <a:t>21</a:t>
            </a:r>
            <a:r>
              <a:rPr lang="zh-CN" altLang="en-US" b="1" kern="0" dirty="0" smtClean="0">
                <a:latin typeface="仿宋" panose="02010609060101010101" charset="-122"/>
                <a:ea typeface="仿宋" panose="02010609060101010101" charset="-122"/>
              </a:rPr>
              <a:t>日，慈禧太后作出向各国“宣战”的决定。</a:t>
            </a:r>
            <a:endParaRPr lang="en-US" altLang="zh-CN" b="1" kern="0" dirty="0" smtClean="0">
              <a:latin typeface="仿宋" panose="02010609060101010101" charset="-122"/>
              <a:ea typeface="仿宋" panose="02010609060101010101" charset="-122"/>
            </a:endParaRPr>
          </a:p>
        </p:txBody>
      </p:sp>
      <p:sp>
        <p:nvSpPr>
          <p:cNvPr id="17" name="矩形 16"/>
          <p:cNvSpPr/>
          <p:nvPr/>
        </p:nvSpPr>
        <p:spPr>
          <a:xfrm>
            <a:off x="5436096" y="662374"/>
            <a:ext cx="3491880" cy="1477328"/>
          </a:xfrm>
          <a:prstGeom prst="rect">
            <a:avLst/>
          </a:prstGeom>
        </p:spPr>
        <p:txBody>
          <a:bodyPr wrap="square">
            <a:spAutoFit/>
          </a:bodyPr>
          <a:lstStyle/>
          <a:p>
            <a:r>
              <a:rPr lang="zh-CN" altLang="en-US" b="1" dirty="0" smtClean="0">
                <a:solidFill>
                  <a:srgbClr val="FFFF00"/>
                </a:solidFill>
                <a:effectLst>
                  <a:outerShdw blurRad="38100" dist="38100" dir="2700000" algn="tl">
                    <a:srgbClr val="000000">
                      <a:alpha val="43137"/>
                    </a:srgbClr>
                  </a:outerShdw>
                </a:effectLst>
                <a:latin typeface="方正清刻本悦宋简体" pitchFamily="2" charset="-122"/>
                <a:ea typeface="方正清刻本悦宋简体" pitchFamily="2" charset="-122"/>
                <a:cs typeface="仿宋" panose="02010609060101010101" charset="-122"/>
              </a:rPr>
              <a:t>慈禧：</a:t>
            </a:r>
            <a:r>
              <a:rPr lang="zh-CN" altLang="en-US" b="1" dirty="0" smtClean="0">
                <a:solidFill>
                  <a:schemeClr val="bg1"/>
                </a:solidFill>
                <a:latin typeface="方正清刻本悦宋简体" pitchFamily="2" charset="-122"/>
                <a:ea typeface="方正清刻本悦宋简体" pitchFamily="2" charset="-122"/>
                <a:cs typeface="仿宋" panose="02010609060101010101" charset="-122"/>
              </a:rPr>
              <a:t>“今日衅开自彼，国亡在目前，若竟拱手让之，我死无面目见列圣。等亡也，一战而亡，不犹愈乎！”</a:t>
            </a:r>
            <a:endParaRPr lang="en-US" altLang="zh-CN" b="1" dirty="0" smtClean="0">
              <a:solidFill>
                <a:schemeClr val="bg1"/>
              </a:solidFill>
              <a:latin typeface="方正清刻本悦宋简体" pitchFamily="2" charset="-122"/>
              <a:ea typeface="方正清刻本悦宋简体" pitchFamily="2" charset="-122"/>
              <a:cs typeface="仿宋" panose="02010609060101010101" charset="-122"/>
            </a:endParaRPr>
          </a:p>
          <a:p>
            <a:r>
              <a:rPr lang="en-US" altLang="zh-CN" b="1" dirty="0" smtClean="0">
                <a:solidFill>
                  <a:schemeClr val="bg1"/>
                </a:solidFill>
                <a:latin typeface="方正清刻本悦宋简体" pitchFamily="2" charset="-122"/>
                <a:ea typeface="方正清刻本悦宋简体" pitchFamily="2" charset="-122"/>
                <a:cs typeface="仿宋" panose="02010609060101010101" charset="-122"/>
              </a:rPr>
              <a:t>         </a:t>
            </a:r>
            <a:r>
              <a:rPr lang="en-US" altLang="zh-CN" dirty="0" smtClean="0">
                <a:solidFill>
                  <a:schemeClr val="bg1"/>
                </a:solidFill>
                <a:latin typeface="方正清刻本悦宋简体" pitchFamily="2" charset="-122"/>
                <a:ea typeface="方正清刻本悦宋简体" pitchFamily="2" charset="-122"/>
                <a:cs typeface="仿宋" panose="02010609060101010101" charset="-122"/>
              </a:rPr>
              <a:t>——1900</a:t>
            </a:r>
            <a:r>
              <a:rPr lang="zh-CN" altLang="en-US" dirty="0" smtClean="0">
                <a:solidFill>
                  <a:schemeClr val="bg1"/>
                </a:solidFill>
                <a:latin typeface="方正清刻本悦宋简体" pitchFamily="2" charset="-122"/>
                <a:ea typeface="方正清刻本悦宋简体" pitchFamily="2" charset="-122"/>
                <a:cs typeface="仿宋" panose="02010609060101010101" charset="-122"/>
              </a:rPr>
              <a:t>年</a:t>
            </a:r>
            <a:r>
              <a:rPr lang="en-US" altLang="zh-CN" dirty="0" smtClean="0">
                <a:solidFill>
                  <a:schemeClr val="bg1"/>
                </a:solidFill>
                <a:latin typeface="方正清刻本悦宋简体" pitchFamily="2" charset="-122"/>
                <a:ea typeface="方正清刻本悦宋简体" pitchFamily="2" charset="-122"/>
                <a:cs typeface="仿宋" panose="02010609060101010101" charset="-122"/>
              </a:rPr>
              <a:t>6</a:t>
            </a:r>
            <a:r>
              <a:rPr lang="zh-CN" altLang="en-US" dirty="0" smtClean="0">
                <a:solidFill>
                  <a:schemeClr val="bg1"/>
                </a:solidFill>
                <a:latin typeface="方正清刻本悦宋简体" pitchFamily="2" charset="-122"/>
                <a:ea typeface="方正清刻本悦宋简体" pitchFamily="2" charset="-122"/>
                <a:cs typeface="仿宋" panose="02010609060101010101" charset="-122"/>
              </a:rPr>
              <a:t>月</a:t>
            </a:r>
            <a:r>
              <a:rPr lang="en-US" altLang="zh-CN" dirty="0" smtClean="0">
                <a:solidFill>
                  <a:schemeClr val="bg1"/>
                </a:solidFill>
                <a:latin typeface="方正清刻本悦宋简体" pitchFamily="2" charset="-122"/>
                <a:ea typeface="方正清刻本悦宋简体" pitchFamily="2" charset="-122"/>
                <a:cs typeface="仿宋" panose="02010609060101010101" charset="-122"/>
              </a:rPr>
              <a:t>17</a:t>
            </a:r>
            <a:r>
              <a:rPr lang="zh-CN" altLang="en-US" dirty="0" smtClean="0">
                <a:solidFill>
                  <a:schemeClr val="bg1"/>
                </a:solidFill>
                <a:latin typeface="方正清刻本悦宋简体" pitchFamily="2" charset="-122"/>
                <a:ea typeface="方正清刻本悦宋简体" pitchFamily="2" charset="-122"/>
                <a:cs typeface="仿宋" panose="02010609060101010101" charset="-122"/>
              </a:rPr>
              <a:t>日御前会议</a:t>
            </a:r>
            <a:endParaRPr lang="en-US" altLang="zh-CN" dirty="0">
              <a:solidFill>
                <a:schemeClr val="bg1"/>
              </a:solidFill>
              <a:latin typeface="方正清刻本悦宋简体" pitchFamily="2" charset="-122"/>
              <a:ea typeface="方正清刻本悦宋简体" pitchFamily="2" charset="-122"/>
              <a:cs typeface="仿宋" panose="02010609060101010101" charset="-122"/>
            </a:endParaRPr>
          </a:p>
        </p:txBody>
      </p:sp>
      <p:sp>
        <p:nvSpPr>
          <p:cNvPr id="19"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2.1  </a:t>
            </a:r>
            <a:r>
              <a:rPr lang="zh-CN" altLang="en-US" sz="2200" b="1" kern="1200" dirty="0" smtClean="0">
                <a:solidFill>
                  <a:prstClr val="black"/>
                </a:solidFill>
                <a:latin typeface="江西拙楷" pitchFamily="2" charset="-122"/>
                <a:ea typeface="江西拙楷" pitchFamily="2" charset="-122"/>
                <a:cs typeface="+mn-cs"/>
              </a:rPr>
              <a:t>义和团经过</a:t>
            </a:r>
            <a:endParaRPr lang="zh-CN" altLang="en-US" sz="2200" b="1" kern="1200" dirty="0">
              <a:solidFill>
                <a:prstClr val="black"/>
              </a:solidFill>
              <a:latin typeface="江西拙楷" pitchFamily="2" charset="-122"/>
              <a:ea typeface="江西拙楷" pitchFamily="2" charset="-122"/>
              <a:cs typeface="+mn-cs"/>
            </a:endParaRPr>
          </a:p>
        </p:txBody>
      </p:sp>
      <p:sp>
        <p:nvSpPr>
          <p:cNvPr id="20" name="矩形 19"/>
          <p:cNvSpPr/>
          <p:nvPr/>
        </p:nvSpPr>
        <p:spPr>
          <a:xfrm>
            <a:off x="107504" y="3642578"/>
            <a:ext cx="4572000" cy="369332"/>
          </a:xfrm>
          <a:prstGeom prst="rect">
            <a:avLst/>
          </a:prstGeom>
        </p:spPr>
        <p:txBody>
          <a:bodyPr>
            <a:spAutoFit/>
          </a:bodyPr>
          <a:lstStyle/>
          <a:p>
            <a:r>
              <a:rPr lang="en-US" altLang="zh-CN" b="1" kern="0" dirty="0" smtClean="0">
                <a:latin typeface="仿宋" panose="02010609060101010101" charset="-122"/>
                <a:ea typeface="仿宋" panose="02010609060101010101" charset="-122"/>
              </a:rPr>
              <a:t>7</a:t>
            </a:r>
            <a:r>
              <a:rPr lang="zh-CN" altLang="en-US" b="1" kern="0" dirty="0" smtClean="0">
                <a:latin typeface="仿宋" panose="02010609060101010101" charset="-122"/>
                <a:ea typeface="仿宋" panose="02010609060101010101" charset="-122"/>
              </a:rPr>
              <a:t>月</a:t>
            </a:r>
            <a:r>
              <a:rPr lang="en-US" altLang="zh-CN" b="1" kern="0" dirty="0" smtClean="0">
                <a:latin typeface="仿宋" panose="02010609060101010101" charset="-122"/>
                <a:ea typeface="仿宋" panose="02010609060101010101" charset="-122"/>
              </a:rPr>
              <a:t>14</a:t>
            </a:r>
            <a:r>
              <a:rPr lang="zh-CN" altLang="en-US" b="1" kern="0" dirty="0" smtClean="0">
                <a:latin typeface="仿宋" panose="02010609060101010101" charset="-122"/>
                <a:ea typeface="仿宋" panose="02010609060101010101" charset="-122"/>
              </a:rPr>
              <a:t>日，</a:t>
            </a:r>
            <a:r>
              <a:rPr lang="zh-CN" altLang="en-US" b="1" kern="0" dirty="0" smtClean="0">
                <a:solidFill>
                  <a:srgbClr val="C00000"/>
                </a:solidFill>
                <a:latin typeface="仿宋" panose="02010609060101010101" charset="-122"/>
                <a:ea typeface="仿宋" panose="02010609060101010101" charset="-122"/>
              </a:rPr>
              <a:t>天津陷落</a:t>
            </a:r>
            <a:r>
              <a:rPr lang="zh-CN" altLang="en-US" b="1" kern="0" dirty="0" smtClean="0">
                <a:latin typeface="仿宋" panose="02010609060101010101" charset="-122"/>
                <a:ea typeface="仿宋" panose="02010609060101010101" charset="-122"/>
              </a:rPr>
              <a:t>。</a:t>
            </a:r>
          </a:p>
        </p:txBody>
      </p:sp>
      <p:sp>
        <p:nvSpPr>
          <p:cNvPr id="21" name="矩形 20"/>
          <p:cNvSpPr/>
          <p:nvPr/>
        </p:nvSpPr>
        <p:spPr>
          <a:xfrm>
            <a:off x="107504" y="4011910"/>
            <a:ext cx="5112568" cy="646331"/>
          </a:xfrm>
          <a:prstGeom prst="rect">
            <a:avLst/>
          </a:prstGeom>
        </p:spPr>
        <p:txBody>
          <a:bodyPr wrap="square">
            <a:spAutoFit/>
          </a:bodyPr>
          <a:lstStyle/>
          <a:p>
            <a:r>
              <a:rPr lang="en-US" altLang="zh-CN" b="1" kern="0" dirty="0" smtClean="0">
                <a:latin typeface="仿宋" panose="02010609060101010101" charset="-122"/>
                <a:ea typeface="仿宋" panose="02010609060101010101" charset="-122"/>
              </a:rPr>
              <a:t>8</a:t>
            </a:r>
            <a:r>
              <a:rPr lang="zh-CN" altLang="en-US" b="1" kern="0" dirty="0" smtClean="0">
                <a:latin typeface="仿宋" panose="02010609060101010101" charset="-122"/>
                <a:ea typeface="仿宋" panose="02010609060101010101" charset="-122"/>
              </a:rPr>
              <a:t>月中旬，</a:t>
            </a:r>
            <a:r>
              <a:rPr lang="zh-CN" altLang="en-US" b="1" kern="0" dirty="0" smtClean="0">
                <a:solidFill>
                  <a:srgbClr val="C00000"/>
                </a:solidFill>
                <a:latin typeface="仿宋" panose="02010609060101010101" charset="-122"/>
                <a:ea typeface="仿宋" panose="02010609060101010101" charset="-122"/>
              </a:rPr>
              <a:t>北京失陷</a:t>
            </a:r>
            <a:r>
              <a:rPr lang="zh-CN" altLang="en-US" b="1" kern="0" dirty="0" smtClean="0">
                <a:latin typeface="仿宋" panose="02010609060101010101" charset="-122"/>
                <a:ea typeface="仿宋" panose="02010609060101010101" charset="-122"/>
              </a:rPr>
              <a:t>，慈禧太后和光绪皇帝仓皇出逃，后到西安。</a:t>
            </a:r>
          </a:p>
        </p:txBody>
      </p:sp>
      <p:sp>
        <p:nvSpPr>
          <p:cNvPr id="22" name="矩形 21"/>
          <p:cNvSpPr/>
          <p:nvPr/>
        </p:nvSpPr>
        <p:spPr>
          <a:xfrm>
            <a:off x="5544616" y="3651870"/>
            <a:ext cx="3491880" cy="1200329"/>
          </a:xfrm>
          <a:prstGeom prst="rect">
            <a:avLst/>
          </a:prstGeom>
        </p:spPr>
        <p:txBody>
          <a:bodyPr wrap="square">
            <a:spAutoFit/>
          </a:bodyPr>
          <a:lstStyle/>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“义和团实为肇祸之由，今欲拔本塞源，非痛加划除不可。严行查办，务净根株。”  </a:t>
            </a:r>
          </a:p>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         </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上谕</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》1900</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年</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9</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月</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7</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日</a:t>
            </a:r>
          </a:p>
        </p:txBody>
      </p:sp>
      <p:sp>
        <p:nvSpPr>
          <p:cNvPr id="23" name="椭圆 22"/>
          <p:cNvSpPr/>
          <p:nvPr/>
        </p:nvSpPr>
        <p:spPr bwMode="auto">
          <a:xfrm>
            <a:off x="4788024" y="1995686"/>
            <a:ext cx="926087" cy="792087"/>
          </a:xfrm>
          <a:prstGeom prst="ellipse">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effectLst/>
                <a:uLnTx/>
                <a:uFillTx/>
                <a:latin typeface="江西拙楷" pitchFamily="2" charset="-122"/>
                <a:ea typeface="江西拙楷" pitchFamily="2" charset="-122"/>
              </a:rPr>
              <a:t>剿</a:t>
            </a:r>
            <a:endParaRPr kumimoji="0" lang="zh-CN" altLang="en-US" sz="3200" b="1" i="0" u="none" strike="noStrike" kern="1200" cap="none" spc="0" normalizeH="0" baseline="0" noProof="0" dirty="0">
              <a:ln>
                <a:noFill/>
              </a:ln>
              <a:effectLst/>
              <a:uLnTx/>
              <a:uFillTx/>
              <a:latin typeface="江西拙楷" pitchFamily="2" charset="-122"/>
              <a:ea typeface="江西拙楷" pitchFamily="2" charset="-122"/>
            </a:endParaRPr>
          </a:p>
        </p:txBody>
      </p:sp>
      <p:sp>
        <p:nvSpPr>
          <p:cNvPr id="18" name="椭圆 17"/>
          <p:cNvSpPr/>
          <p:nvPr/>
        </p:nvSpPr>
        <p:spPr bwMode="auto">
          <a:xfrm>
            <a:off x="4788024" y="1995686"/>
            <a:ext cx="926087" cy="79208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ctr" defTabSz="1218565" rtl="0" eaLnBrk="1" fontAlgn="base" latinLnBrk="0" hangingPunct="1">
              <a:lnSpc>
                <a:spcPct val="100000"/>
              </a:lnSpc>
              <a:spcBef>
                <a:spcPct val="0"/>
              </a:spcBef>
              <a:spcAft>
                <a:spcPct val="0"/>
              </a:spcAft>
              <a:buClrTx/>
              <a:buSzTx/>
              <a:buFontTx/>
              <a:buNone/>
              <a:defRPr/>
            </a:pPr>
            <a:r>
              <a:rPr lang="zh-CN" altLang="en-US" sz="3200" b="1" dirty="0">
                <a:latin typeface="江西拙楷" pitchFamily="2" charset="-122"/>
                <a:ea typeface="江西拙楷" pitchFamily="2" charset="-122"/>
              </a:rPr>
              <a:t>抚</a:t>
            </a:r>
            <a:endParaRPr kumimoji="0" lang="zh-CN" altLang="en-US" sz="3200" b="1" i="0" u="none" strike="noStrike" kern="1200" cap="none" spc="0" normalizeH="0" baseline="0" noProof="0" dirty="0">
              <a:ln>
                <a:noFill/>
              </a:ln>
              <a:effectLst/>
              <a:uLnTx/>
              <a:uFillTx/>
              <a:latin typeface="江西拙楷" pitchFamily="2" charset="-122"/>
              <a:ea typeface="江西拙楷" pitchFamily="2" charset="-122"/>
            </a:endParaRPr>
          </a:p>
        </p:txBody>
      </p:sp>
      <p:sp>
        <p:nvSpPr>
          <p:cNvPr id="24" name="矩形 23"/>
          <p:cNvSpPr/>
          <p:nvPr/>
        </p:nvSpPr>
        <p:spPr>
          <a:xfrm>
            <a:off x="107504" y="4659982"/>
            <a:ext cx="4572000" cy="369332"/>
          </a:xfrm>
          <a:prstGeom prst="rect">
            <a:avLst/>
          </a:prstGeom>
        </p:spPr>
        <p:txBody>
          <a:bodyPr>
            <a:spAutoFit/>
          </a:bodyPr>
          <a:lstStyle/>
          <a:p>
            <a:r>
              <a:rPr lang="zh-CN" altLang="en-US" b="1" kern="0" dirty="0" smtClean="0">
                <a:latin typeface="仿宋" panose="02010609060101010101" charset="-122"/>
                <a:ea typeface="仿宋" panose="02010609060101010101" charset="-122"/>
              </a:rPr>
              <a:t>义和团在中外联合绞杀下失败。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1"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linds(horizontal)">
                                      <p:cBhvr>
                                        <p:cTn id="86" dur="500"/>
                                        <p:tgtEl>
                                          <p:spTgt spid="23"/>
                                        </p:tgtEl>
                                      </p:cBhvr>
                                    </p:animEffect>
                                  </p:childTnLst>
                                </p:cTn>
                              </p:par>
                              <p:par>
                                <p:cTn id="87" presetID="0" presetClass="path" presetSubtype="0" accel="50000" decel="50000" fill="hold" grpId="0" nodeType="withEffect">
                                  <p:stCondLst>
                                    <p:cond delay="0"/>
                                  </p:stCondLst>
                                  <p:childTnLst>
                                    <p:animMotion origin="layout" path="M -3.88889E-6 1.97161E-6 C -0.00156 0.00185 -0.00381 0.00216 -0.0052 0.00463 C -0.00659 0.0071 -0.00694 0.01172 -0.00868 0.01388 C -0.01076 0.01635 -0.01232 0.0179 -0.01388 0.0216 C -0.01527 0.02499 -0.01649 0.02869 -0.01736 0.0324 C -0.01805 0.03548 -0.01909 0.04165 -0.01909 0.04165 C -0.01805 0.06911 -0.02013 0.05893 -0.01215 0.07097 C -0.01128 0.07251 -0.01059 0.07467 -0.00954 0.07559 C -0.00781 0.07744 -0.00121 0.08238 0.00087 0.08331 C 0.00382 0.08454 0.00955 0.08639 0.00955 0.08639 C 0.02344 0.08423 0.02032 0.08578 0.0191 0.06017 C 0.0125 0.06078 0.00573 0.06078 -0.00086 0.06171 C -0.0059 0.06233 -0.01093 0.07127 -0.01562 0.07405 C -0.01857 0.07806 -0.02083 0.08269 -0.0243 0.08485 C -0.02812 0.09411 -0.02899 0.09688 -0.02604 0.10953 C -0.02465 0.1154 -0.02326 0.11324 -0.02083 0.1157 C -0.01892 0.11756 -0.01736 0.11972 -0.01562 0.12188 C -0.0144 0.12342 -0.01336 0.12527 -0.01215 0.1265 C -0.00746 0.13144 0.00105 0.13453 0.00608 0.13576 C 0.01094 0.13514 0.01598 0.13607 0.02084 0.13422 C 0.02362 0.13329 0.02431 0.12033 0.02431 0.12033 C 0.02344 0.10892 0.02396 0.10614 0.0191 0.10028 C 0.01632 0.10182 0.01129 0.10799 0.01129 0.10799 C 0.00921 0.11509 0.00695 0.12218 0.00521 0.12959 C 0.00244 0.14101 0.00174 0.15489 -3.88889E-6 0.16692 C -0.00034 0.21166 -0.00086 0.2564 -0.00086 0.30114 " pathEditMode="relative" ptsTypes="fffffffffffffffffffffffffA">
                                      <p:cBhvr>
                                        <p:cTn id="88" dur="2000" fill="hold"/>
                                        <p:tgtEl>
                                          <p:spTgt spid="23"/>
                                        </p:tgtEl>
                                        <p:attrNameLst>
                                          <p:attrName>ppt_x</p:attrName>
                                          <p:attrName>ppt_y</p:attrName>
                                        </p:attrNameLst>
                                      </p:cBhvr>
                                    </p:animMotion>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p:bldP spid="6" grpId="0"/>
      <p:bldP spid="7" grpId="0"/>
      <p:bldP spid="8" grpId="0"/>
      <p:bldP spid="9" grpId="0"/>
      <p:bldP spid="17" grpId="0"/>
      <p:bldP spid="20" grpId="0"/>
      <p:bldP spid="21" grpId="0"/>
      <p:bldP spid="22" grpId="0"/>
      <p:bldP spid="23" grpId="0" animBg="1"/>
      <p:bldP spid="23" grpId="1" animBg="1"/>
      <p:bldP spid="18"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F:\明清\新建文件夹\微信图片_20201015100243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200000">
            <a:off x="-34155" y="2401713"/>
            <a:ext cx="3048000" cy="4060825"/>
          </a:xfrm>
          <a:prstGeom prst="rect">
            <a:avLst/>
          </a:prstGeom>
          <a:noFill/>
        </p:spPr>
      </p:pic>
      <p:grpSp>
        <p:nvGrpSpPr>
          <p:cNvPr id="3" name="组合 2"/>
          <p:cNvGrpSpPr/>
          <p:nvPr/>
        </p:nvGrpSpPr>
        <p:grpSpPr>
          <a:xfrm>
            <a:off x="285720" y="214296"/>
            <a:ext cx="1571636" cy="624449"/>
            <a:chOff x="714348" y="4357700"/>
            <a:chExt cx="1071570" cy="624449"/>
          </a:xfrm>
        </p:grpSpPr>
        <p:pic>
          <p:nvPicPr>
            <p:cNvPr id="4" name="图片 3" descr="印章"/>
            <p:cNvPicPr>
              <a:picLocks noChangeAspect="1"/>
            </p:cNvPicPr>
            <p:nvPr/>
          </p:nvPicPr>
          <p:blipFill>
            <a:blip r:embed="rId4" cstate="screen">
              <a:lum bright="10000" contrast="-30000"/>
            </a:blip>
            <a:stretch>
              <a:fillRect/>
            </a:stretch>
          </p:blipFill>
          <p:spPr>
            <a:xfrm rot="5400000">
              <a:off x="937908" y="4134140"/>
              <a:ext cx="624449" cy="1071570"/>
            </a:xfrm>
            <a:prstGeom prst="rect">
              <a:avLst/>
            </a:prstGeom>
          </p:spPr>
        </p:pic>
        <p:sp>
          <p:nvSpPr>
            <p:cNvPr id="5" name="矩形 4"/>
            <p:cNvSpPr/>
            <p:nvPr/>
          </p:nvSpPr>
          <p:spPr>
            <a:xfrm>
              <a:off x="785785" y="4421995"/>
              <a:ext cx="1000133" cy="461665"/>
            </a:xfrm>
            <a:prstGeom prst="rect">
              <a:avLst/>
            </a:prstGeom>
          </p:spPr>
          <p:txBody>
            <a:bodyPr wrap="square">
              <a:spAutoFit/>
            </a:bodyPr>
            <a:lstStyle/>
            <a:p>
              <a:pPr algn="l" rtl="0"/>
              <a:r>
                <a:rPr lang="zh-CN" altLang="en-US" sz="2400" b="1" kern="1200" dirty="0" smtClean="0">
                  <a:solidFill>
                    <a:prstClr val="black"/>
                  </a:solidFill>
                  <a:latin typeface="方正卡通简体" pitchFamily="65" charset="-122"/>
                  <a:ea typeface="方正卡通简体" pitchFamily="65" charset="-122"/>
                  <a:cs typeface="+mn-cs"/>
                </a:rPr>
                <a:t>历史解释</a:t>
              </a:r>
              <a:endParaRPr lang="en-US" altLang="zh-CN" sz="2400" b="1" kern="1200" dirty="0">
                <a:solidFill>
                  <a:prstClr val="black"/>
                </a:solidFill>
                <a:latin typeface="方正卡通简体" pitchFamily="65" charset="-122"/>
                <a:ea typeface="方正卡通简体" pitchFamily="65" charset="-122"/>
                <a:cs typeface="+mn-cs"/>
              </a:endParaRPr>
            </a:p>
          </p:txBody>
        </p:sp>
      </p:grpSp>
      <p:sp>
        <p:nvSpPr>
          <p:cNvPr id="7" name="矩形 6"/>
          <p:cNvSpPr/>
          <p:nvPr/>
        </p:nvSpPr>
        <p:spPr>
          <a:xfrm>
            <a:off x="5292080" y="0"/>
            <a:ext cx="3851920" cy="5143500"/>
          </a:xfrm>
          <a:prstGeom prst="rect">
            <a:avLst/>
          </a:prstGeom>
          <a:solidFill>
            <a:schemeClr val="accent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44616" y="3651870"/>
            <a:ext cx="3491880" cy="1200329"/>
          </a:xfrm>
          <a:prstGeom prst="rect">
            <a:avLst/>
          </a:prstGeom>
        </p:spPr>
        <p:txBody>
          <a:bodyPr wrap="square">
            <a:spAutoFit/>
          </a:bodyPr>
          <a:lstStyle/>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“义和团实为肇祸之由，今欲拔本塞源，非痛加划除不可。严行查办，务净根株。”  </a:t>
            </a:r>
          </a:p>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         </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上谕</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》1900</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年</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9</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月</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7</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日</a:t>
            </a:r>
          </a:p>
        </p:txBody>
      </p:sp>
      <p:sp>
        <p:nvSpPr>
          <p:cNvPr id="9" name="椭圆 8"/>
          <p:cNvSpPr/>
          <p:nvPr/>
        </p:nvSpPr>
        <p:spPr bwMode="auto">
          <a:xfrm>
            <a:off x="4788024" y="3579863"/>
            <a:ext cx="926087" cy="792087"/>
          </a:xfrm>
          <a:prstGeom prst="ellipse">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effectLst/>
                <a:uLnTx/>
                <a:uFillTx/>
                <a:latin typeface="江西拙楷" pitchFamily="2" charset="-122"/>
                <a:ea typeface="江西拙楷" pitchFamily="2" charset="-122"/>
              </a:rPr>
              <a:t>剿</a:t>
            </a:r>
            <a:endParaRPr kumimoji="0" lang="zh-CN" altLang="en-US" sz="3200" b="1" i="0" u="none" strike="noStrike" kern="1200" cap="none" spc="0" normalizeH="0" baseline="0" noProof="0" dirty="0">
              <a:ln>
                <a:noFill/>
              </a:ln>
              <a:effectLst/>
              <a:uLnTx/>
              <a:uFillTx/>
              <a:latin typeface="江西拙楷" pitchFamily="2" charset="-122"/>
              <a:ea typeface="江西拙楷" pitchFamily="2" charset="-122"/>
            </a:endParaRPr>
          </a:p>
        </p:txBody>
      </p:sp>
      <p:sp>
        <p:nvSpPr>
          <p:cNvPr id="11" name="矩形 10"/>
          <p:cNvSpPr/>
          <p:nvPr/>
        </p:nvSpPr>
        <p:spPr>
          <a:xfrm>
            <a:off x="5184576" y="2283718"/>
            <a:ext cx="3959424" cy="1200329"/>
          </a:xfrm>
          <a:prstGeom prst="rect">
            <a:avLst/>
          </a:prstGeom>
        </p:spPr>
        <p:txBody>
          <a:bodyPr wrap="square">
            <a:spAutoFit/>
          </a:bodyPr>
          <a:lstStyle/>
          <a:p>
            <a:pPr marL="257175"/>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“剿之则即刻祸起肘腋，生灵涂炭，乃各督抚奏称，信其邪术以保固，亦不谅朝廷万不得已之苦衷矣。”</a:t>
            </a:r>
          </a:p>
          <a:p>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               </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上谕</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》1900</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年</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6</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月</a:t>
            </a:r>
            <a:r>
              <a:rPr lang="en-US" altLang="zh-CN" b="1" dirty="0" smtClean="0">
                <a:solidFill>
                  <a:srgbClr val="FFFF00"/>
                </a:solidFill>
                <a:latin typeface="方正清刻本悦宋简体" pitchFamily="2" charset="-122"/>
                <a:ea typeface="方正清刻本悦宋简体" pitchFamily="2" charset="-122"/>
                <a:cs typeface="仿宋" panose="02010609060101010101" charset="-122"/>
              </a:rPr>
              <a:t>26</a:t>
            </a:r>
            <a:r>
              <a:rPr lang="zh-CN" altLang="en-US" b="1" dirty="0" smtClean="0">
                <a:solidFill>
                  <a:srgbClr val="FFFF00"/>
                </a:solidFill>
                <a:latin typeface="方正清刻本悦宋简体" pitchFamily="2" charset="-122"/>
                <a:ea typeface="方正清刻本悦宋简体" pitchFamily="2" charset="-122"/>
                <a:cs typeface="仿宋" panose="02010609060101010101" charset="-122"/>
              </a:rPr>
              <a:t>日</a:t>
            </a:r>
            <a:endParaRPr lang="en-US" altLang="zh-CN" b="1" dirty="0">
              <a:solidFill>
                <a:srgbClr val="FFFF00"/>
              </a:solidFill>
              <a:latin typeface="方正清刻本悦宋简体" pitchFamily="2" charset="-122"/>
              <a:ea typeface="方正清刻本悦宋简体" pitchFamily="2" charset="-122"/>
              <a:cs typeface="仿宋" panose="02010609060101010101" charset="-122"/>
            </a:endParaRPr>
          </a:p>
        </p:txBody>
      </p:sp>
      <p:pic>
        <p:nvPicPr>
          <p:cNvPr id="13" name="Picture 2" descr="F:\明清\新建文件夹\微信图片_20201015100337_副本.jpg"/>
          <p:cNvPicPr>
            <a:picLocks noChangeAspect="1" noChangeArrowheads="1"/>
          </p:cNvPicPr>
          <p:nvPr/>
        </p:nvPicPr>
        <p:blipFill>
          <a:blip r:embed="rId5" cstate="print">
            <a:clrChange>
              <a:clrFrom>
                <a:srgbClr val="FFFFFF"/>
              </a:clrFrom>
              <a:clrTo>
                <a:srgbClr val="FFFFFF">
                  <a:alpha val="0"/>
                </a:srgbClr>
              </a:clrTo>
            </a:clrChange>
            <a:lum bright="20000"/>
          </a:blip>
          <a:srcRect/>
          <a:stretch>
            <a:fillRect/>
          </a:stretch>
        </p:blipFill>
        <p:spPr bwMode="auto">
          <a:xfrm rot="15963259">
            <a:off x="7006994" y="-222847"/>
            <a:ext cx="2257883" cy="3008159"/>
          </a:xfrm>
          <a:prstGeom prst="rect">
            <a:avLst/>
          </a:prstGeom>
          <a:noFill/>
        </p:spPr>
      </p:pic>
      <p:sp>
        <p:nvSpPr>
          <p:cNvPr id="10" name="椭圆 9"/>
          <p:cNvSpPr/>
          <p:nvPr/>
        </p:nvSpPr>
        <p:spPr bwMode="auto">
          <a:xfrm>
            <a:off x="4788024" y="1995686"/>
            <a:ext cx="926087" cy="79208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ctr" defTabSz="1218565" rtl="0" eaLnBrk="1" fontAlgn="base" latinLnBrk="0" hangingPunct="1">
              <a:lnSpc>
                <a:spcPct val="100000"/>
              </a:lnSpc>
              <a:spcBef>
                <a:spcPct val="0"/>
              </a:spcBef>
              <a:spcAft>
                <a:spcPct val="0"/>
              </a:spcAft>
              <a:buClrTx/>
              <a:buSzTx/>
              <a:buFontTx/>
              <a:buNone/>
              <a:defRPr/>
            </a:pPr>
            <a:r>
              <a:rPr lang="zh-CN" altLang="en-US" sz="3200" b="1" dirty="0">
                <a:latin typeface="江西拙楷" pitchFamily="2" charset="-122"/>
                <a:ea typeface="江西拙楷" pitchFamily="2" charset="-122"/>
              </a:rPr>
              <a:t>抚</a:t>
            </a:r>
            <a:endParaRPr kumimoji="0" lang="zh-CN" altLang="en-US" sz="3200" b="1" i="0" u="none" strike="noStrike" kern="1200" cap="none" spc="0" normalizeH="0" baseline="0" noProof="0" dirty="0">
              <a:ln>
                <a:noFill/>
              </a:ln>
              <a:effectLst/>
              <a:uLnTx/>
              <a:uFillTx/>
              <a:latin typeface="江西拙楷" pitchFamily="2" charset="-122"/>
              <a:ea typeface="江西拙楷" pitchFamily="2" charset="-122"/>
            </a:endParaRPr>
          </a:p>
        </p:txBody>
      </p:sp>
      <p:sp>
        <p:nvSpPr>
          <p:cNvPr id="6" name="标题 1"/>
          <p:cNvSpPr txBox="1"/>
          <p:nvPr/>
        </p:nvSpPr>
        <p:spPr>
          <a:xfrm>
            <a:off x="1907704" y="339502"/>
            <a:ext cx="5400600" cy="432048"/>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a:noFill/>
                </a:ln>
                <a:effectLst/>
                <a:uLnTx/>
                <a:uFillTx/>
                <a:latin typeface="方正卡通简体" pitchFamily="65" charset="-122"/>
                <a:ea typeface="方正卡通简体" pitchFamily="65" charset="-122"/>
                <a:cs typeface="+mj-cs"/>
              </a:rPr>
              <a:t>慈禧对义和团的态度为什么发生了变化？</a:t>
            </a:r>
            <a:endParaRPr kumimoji="0" lang="zh-CN" altLang="en-US" sz="2000" b="1" i="0" u="none" strike="noStrike" kern="1200" cap="none" spc="0" normalizeH="0" baseline="0" noProof="0" dirty="0">
              <a:ln>
                <a:noFill/>
              </a:ln>
              <a:effectLst/>
              <a:uLnTx/>
              <a:uFillTx/>
              <a:latin typeface="方正卡通简体" pitchFamily="65" charset="-122"/>
              <a:ea typeface="方正卡通简体" pitchFamily="65" charset="-122"/>
              <a:cs typeface="+mj-cs"/>
            </a:endParaRPr>
          </a:p>
        </p:txBody>
      </p:sp>
      <p:sp>
        <p:nvSpPr>
          <p:cNvPr id="14" name="文本框 20"/>
          <p:cNvSpPr txBox="1"/>
          <p:nvPr/>
        </p:nvSpPr>
        <p:spPr>
          <a:xfrm>
            <a:off x="107504" y="987574"/>
            <a:ext cx="2772179" cy="757130"/>
          </a:xfrm>
          <a:prstGeom prst="rect">
            <a:avLst/>
          </a:prstGeom>
          <a:noFill/>
          <a:ln w="38100">
            <a:noFill/>
          </a:ln>
        </p:spPr>
        <p:txBody>
          <a:bodyPr wrap="square" rtlCol="0">
            <a:spAutoFit/>
          </a:bodyPr>
          <a:lstStyle/>
          <a:p>
            <a:pPr lvl="0" algn="ctr">
              <a:lnSpc>
                <a:spcPct val="120000"/>
              </a:lnSpc>
            </a:pPr>
            <a:r>
              <a:rPr kumimoji="1" lang="zh-CN" altLang="en-US" sz="3600" b="1" spc="300" dirty="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汉仪尚巍手书W" panose="00020600040101010101" pitchFamily="18" charset="-122"/>
                <a:ea typeface="汉仪尚巍手书W" panose="00020600040101010101" pitchFamily="18" charset="-122"/>
                <a:cs typeface="华文新魏" panose="02010800040101010101" charset="-122"/>
              </a:rPr>
              <a:t>爱国救亡？</a:t>
            </a:r>
          </a:p>
        </p:txBody>
      </p:sp>
      <p:sp>
        <p:nvSpPr>
          <p:cNvPr id="15" name="文本框 21"/>
          <p:cNvSpPr txBox="1"/>
          <p:nvPr/>
        </p:nvSpPr>
        <p:spPr>
          <a:xfrm>
            <a:off x="3095233" y="987574"/>
            <a:ext cx="2412871" cy="757130"/>
          </a:xfrm>
          <a:prstGeom prst="rect">
            <a:avLst/>
          </a:prstGeom>
          <a:noFill/>
          <a:ln w="38100">
            <a:noFill/>
          </a:ln>
        </p:spPr>
        <p:txBody>
          <a:bodyPr wrap="square" rtlCol="0">
            <a:spAutoFit/>
          </a:bodyPr>
          <a:lstStyle/>
          <a:p>
            <a:pPr lvl="0" algn="ctr">
              <a:lnSpc>
                <a:spcPct val="120000"/>
              </a:lnSpc>
            </a:pPr>
            <a:r>
              <a:rPr kumimoji="1" lang="zh-CN" altLang="en-US" sz="3600" b="1" spc="300" dirty="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汉仪尚巍手书W" panose="00020600040101010101" pitchFamily="18" charset="-122"/>
                <a:ea typeface="汉仪尚巍手书W" panose="00020600040101010101" pitchFamily="18" charset="-122"/>
                <a:cs typeface="华文新魏" panose="02010800040101010101" charset="-122"/>
              </a:rPr>
              <a:t>嗜</a:t>
            </a:r>
            <a:r>
              <a:rPr kumimoji="1" lang="zh-CN" altLang="en-US" sz="3600" b="1" spc="300" dirty="0">
                <a:solidFill>
                  <a:srgbClr val="FF0000"/>
                </a:solidFill>
                <a:effectLst>
                  <a:glow rad="63500">
                    <a:srgbClr val="A5A5A5">
                      <a:satMod val="175000"/>
                      <a:alpha val="40000"/>
                    </a:srgbClr>
                  </a:glow>
                  <a:outerShdw blurRad="50800" dist="38100" dir="2700000" algn="tl" rotWithShape="0">
                    <a:prstClr val="black">
                      <a:alpha val="40000"/>
                    </a:prstClr>
                  </a:outerShdw>
                </a:effectLst>
                <a:latin typeface="汉仪尚巍手书W" panose="00020600040101010101" pitchFamily="18" charset="-122"/>
                <a:ea typeface="汉仪尚巍手书W" panose="00020600040101010101" pitchFamily="18" charset="-122"/>
                <a:cs typeface="华文新魏" panose="02010800040101010101" charset="-122"/>
              </a:rPr>
              <a:t>权</a:t>
            </a:r>
            <a:r>
              <a:rPr kumimoji="1" lang="zh-CN" altLang="en-US" sz="3600" b="1" spc="300" dirty="0">
                <a:solidFill>
                  <a:srgbClr val="C00000"/>
                </a:solidFill>
                <a:effectLst>
                  <a:glow rad="63500">
                    <a:srgbClr val="A5A5A5">
                      <a:satMod val="175000"/>
                      <a:alpha val="40000"/>
                    </a:srgbClr>
                  </a:glow>
                  <a:outerShdw blurRad="50800" dist="38100" dir="2700000" algn="tl" rotWithShape="0">
                    <a:prstClr val="black">
                      <a:alpha val="40000"/>
                    </a:prstClr>
                  </a:outerShdw>
                </a:effectLst>
                <a:latin typeface="汉仪尚巍手书W" panose="00020600040101010101" pitchFamily="18" charset="-122"/>
                <a:ea typeface="汉仪尚巍手书W" panose="00020600040101010101" pitchFamily="18" charset="-122"/>
                <a:cs typeface="华文新魏" panose="02010800040101010101" charset="-122"/>
              </a:rPr>
              <a:t>如命！</a:t>
            </a:r>
          </a:p>
        </p:txBody>
      </p:sp>
      <p:sp>
        <p:nvSpPr>
          <p:cNvPr id="17" name="任意多边形 16"/>
          <p:cNvSpPr/>
          <p:nvPr/>
        </p:nvSpPr>
        <p:spPr>
          <a:xfrm>
            <a:off x="683568" y="2196602"/>
            <a:ext cx="862213" cy="416362"/>
          </a:xfrm>
          <a:custGeom>
            <a:avLst/>
            <a:gdLst>
              <a:gd name="connsiteX0" fmla="*/ 0 w 862213"/>
              <a:gd name="connsiteY0" fmla="*/ 41636 h 416362"/>
              <a:gd name="connsiteX1" fmla="*/ 12195 w 862213"/>
              <a:gd name="connsiteY1" fmla="*/ 12195 h 416362"/>
              <a:gd name="connsiteX2" fmla="*/ 41636 w 862213"/>
              <a:gd name="connsiteY2" fmla="*/ 0 h 416362"/>
              <a:gd name="connsiteX3" fmla="*/ 820577 w 862213"/>
              <a:gd name="connsiteY3" fmla="*/ 0 h 416362"/>
              <a:gd name="connsiteX4" fmla="*/ 850018 w 862213"/>
              <a:gd name="connsiteY4" fmla="*/ 12195 h 416362"/>
              <a:gd name="connsiteX5" fmla="*/ 862213 w 862213"/>
              <a:gd name="connsiteY5" fmla="*/ 41636 h 416362"/>
              <a:gd name="connsiteX6" fmla="*/ 862213 w 862213"/>
              <a:gd name="connsiteY6" fmla="*/ 374726 h 416362"/>
              <a:gd name="connsiteX7" fmla="*/ 850018 w 862213"/>
              <a:gd name="connsiteY7" fmla="*/ 404167 h 416362"/>
              <a:gd name="connsiteX8" fmla="*/ 820577 w 862213"/>
              <a:gd name="connsiteY8" fmla="*/ 416362 h 416362"/>
              <a:gd name="connsiteX9" fmla="*/ 41636 w 862213"/>
              <a:gd name="connsiteY9" fmla="*/ 416362 h 416362"/>
              <a:gd name="connsiteX10" fmla="*/ 12195 w 862213"/>
              <a:gd name="connsiteY10" fmla="*/ 404167 h 416362"/>
              <a:gd name="connsiteX11" fmla="*/ 0 w 862213"/>
              <a:gd name="connsiteY11" fmla="*/ 374726 h 416362"/>
              <a:gd name="connsiteX12" fmla="*/ 0 w 862213"/>
              <a:gd name="connsiteY12" fmla="*/ 41636 h 4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213" h="416362">
                <a:moveTo>
                  <a:pt x="0" y="41636"/>
                </a:moveTo>
                <a:cubicBezTo>
                  <a:pt x="0" y="30593"/>
                  <a:pt x="4387" y="20003"/>
                  <a:pt x="12195" y="12195"/>
                </a:cubicBezTo>
                <a:cubicBezTo>
                  <a:pt x="20003" y="4387"/>
                  <a:pt x="30594" y="0"/>
                  <a:pt x="41636" y="0"/>
                </a:cubicBezTo>
                <a:lnTo>
                  <a:pt x="820577" y="0"/>
                </a:lnTo>
                <a:cubicBezTo>
                  <a:pt x="831620" y="0"/>
                  <a:pt x="842210" y="4387"/>
                  <a:pt x="850018" y="12195"/>
                </a:cubicBezTo>
                <a:cubicBezTo>
                  <a:pt x="857826" y="20003"/>
                  <a:pt x="862213" y="30594"/>
                  <a:pt x="862213" y="41636"/>
                </a:cubicBezTo>
                <a:lnTo>
                  <a:pt x="862213" y="374726"/>
                </a:lnTo>
                <a:cubicBezTo>
                  <a:pt x="862213" y="385769"/>
                  <a:pt x="857826" y="396359"/>
                  <a:pt x="850018" y="404167"/>
                </a:cubicBezTo>
                <a:cubicBezTo>
                  <a:pt x="842210" y="411975"/>
                  <a:pt x="831619" y="416362"/>
                  <a:pt x="820577" y="416362"/>
                </a:cubicBezTo>
                <a:lnTo>
                  <a:pt x="41636" y="416362"/>
                </a:lnTo>
                <a:cubicBezTo>
                  <a:pt x="30593" y="416362"/>
                  <a:pt x="20003" y="411975"/>
                  <a:pt x="12195" y="404167"/>
                </a:cubicBezTo>
                <a:cubicBezTo>
                  <a:pt x="4387" y="396359"/>
                  <a:pt x="0" y="385768"/>
                  <a:pt x="0" y="374726"/>
                </a:cubicBezTo>
                <a:lnTo>
                  <a:pt x="0" y="41636"/>
                </a:lnTo>
                <a:close/>
              </a:path>
            </a:pathLst>
          </a:custGeom>
          <a:no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355" tIns="22355" rIns="22355" bIns="22355"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局限性</a:t>
            </a:r>
          </a:p>
        </p:txBody>
      </p:sp>
      <p:sp>
        <p:nvSpPr>
          <p:cNvPr id="18" name="任意多边形 17"/>
          <p:cNvSpPr/>
          <p:nvPr/>
        </p:nvSpPr>
        <p:spPr>
          <a:xfrm rot="2172884">
            <a:off x="1479789" y="2587415"/>
            <a:ext cx="683184" cy="38370"/>
          </a:xfrm>
          <a:custGeom>
            <a:avLst/>
            <a:gdLst>
              <a:gd name="connsiteX0" fmla="*/ 0 w 683184"/>
              <a:gd name="connsiteY0" fmla="*/ 19185 h 38370"/>
              <a:gd name="connsiteX1" fmla="*/ 683184 w 683184"/>
              <a:gd name="connsiteY1" fmla="*/ 19185 h 38370"/>
            </a:gdLst>
            <a:ahLst/>
            <a:cxnLst>
              <a:cxn ang="0">
                <a:pos x="connsiteX0" y="connsiteY0"/>
              </a:cxn>
              <a:cxn ang="0">
                <a:pos x="connsiteX1" y="connsiteY1"/>
              </a:cxn>
            </a:cxnLst>
            <a:rect l="l" t="t" r="r" b="b"/>
            <a:pathLst>
              <a:path w="683184" h="38370">
                <a:moveTo>
                  <a:pt x="0" y="19185"/>
                </a:moveTo>
                <a:lnTo>
                  <a:pt x="683184"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7212" tIns="2106" rIns="337212" bIns="2104" numCol="1" spcCol="1270" anchor="ctr" anchorCtr="0">
            <a:noAutofit/>
          </a:bodyPr>
          <a:lstStyle/>
          <a:p>
            <a:pPr lvl="0" algn="ctr" defTabSz="222250">
              <a:lnSpc>
                <a:spcPct val="90000"/>
              </a:lnSpc>
              <a:spcBef>
                <a:spcPct val="0"/>
              </a:spcBef>
              <a:spcAft>
                <a:spcPct val="35000"/>
              </a:spcAft>
            </a:pPr>
            <a:endParaRPr lang="zh-CN" altLang="en-US" sz="500" kern="1200">
              <a:latin typeface="方正清刻本悦宋简体" pitchFamily="2" charset="-122"/>
              <a:ea typeface="方正清刻本悦宋简体" pitchFamily="2" charset="-122"/>
            </a:endParaRPr>
          </a:p>
        </p:txBody>
      </p:sp>
      <p:sp>
        <p:nvSpPr>
          <p:cNvPr id="19" name="任意多边形 18"/>
          <p:cNvSpPr/>
          <p:nvPr/>
        </p:nvSpPr>
        <p:spPr>
          <a:xfrm>
            <a:off x="2096981" y="2618289"/>
            <a:ext cx="698658" cy="380258"/>
          </a:xfrm>
          <a:custGeom>
            <a:avLst/>
            <a:gdLst>
              <a:gd name="connsiteX0" fmla="*/ 0 w 698658"/>
              <a:gd name="connsiteY0" fmla="*/ 38026 h 380258"/>
              <a:gd name="connsiteX1" fmla="*/ 11138 w 698658"/>
              <a:gd name="connsiteY1" fmla="*/ 11138 h 380258"/>
              <a:gd name="connsiteX2" fmla="*/ 38026 w 698658"/>
              <a:gd name="connsiteY2" fmla="*/ 0 h 380258"/>
              <a:gd name="connsiteX3" fmla="*/ 660632 w 698658"/>
              <a:gd name="connsiteY3" fmla="*/ 0 h 380258"/>
              <a:gd name="connsiteX4" fmla="*/ 687520 w 698658"/>
              <a:gd name="connsiteY4" fmla="*/ 11138 h 380258"/>
              <a:gd name="connsiteX5" fmla="*/ 698658 w 698658"/>
              <a:gd name="connsiteY5" fmla="*/ 38026 h 380258"/>
              <a:gd name="connsiteX6" fmla="*/ 698658 w 698658"/>
              <a:gd name="connsiteY6" fmla="*/ 342232 h 380258"/>
              <a:gd name="connsiteX7" fmla="*/ 687520 w 698658"/>
              <a:gd name="connsiteY7" fmla="*/ 369120 h 380258"/>
              <a:gd name="connsiteX8" fmla="*/ 660632 w 698658"/>
              <a:gd name="connsiteY8" fmla="*/ 380258 h 380258"/>
              <a:gd name="connsiteX9" fmla="*/ 38026 w 698658"/>
              <a:gd name="connsiteY9" fmla="*/ 380258 h 380258"/>
              <a:gd name="connsiteX10" fmla="*/ 11138 w 698658"/>
              <a:gd name="connsiteY10" fmla="*/ 369120 h 380258"/>
              <a:gd name="connsiteX11" fmla="*/ 0 w 698658"/>
              <a:gd name="connsiteY11" fmla="*/ 342232 h 380258"/>
              <a:gd name="connsiteX12" fmla="*/ 0 w 698658"/>
              <a:gd name="connsiteY12" fmla="*/ 38026 h 3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658" h="380258">
                <a:moveTo>
                  <a:pt x="0" y="38026"/>
                </a:moveTo>
                <a:cubicBezTo>
                  <a:pt x="0" y="27941"/>
                  <a:pt x="4006" y="18269"/>
                  <a:pt x="11138" y="11138"/>
                </a:cubicBezTo>
                <a:cubicBezTo>
                  <a:pt x="18269" y="4007"/>
                  <a:pt x="27941" y="0"/>
                  <a:pt x="38026" y="0"/>
                </a:cubicBezTo>
                <a:lnTo>
                  <a:pt x="660632" y="0"/>
                </a:lnTo>
                <a:cubicBezTo>
                  <a:pt x="670717" y="0"/>
                  <a:pt x="680389" y="4006"/>
                  <a:pt x="687520" y="11138"/>
                </a:cubicBezTo>
                <a:cubicBezTo>
                  <a:pt x="694651" y="18269"/>
                  <a:pt x="698658" y="27941"/>
                  <a:pt x="698658" y="38026"/>
                </a:cubicBezTo>
                <a:lnTo>
                  <a:pt x="698658" y="342232"/>
                </a:lnTo>
                <a:cubicBezTo>
                  <a:pt x="698658" y="352317"/>
                  <a:pt x="694652" y="361989"/>
                  <a:pt x="687520" y="369120"/>
                </a:cubicBezTo>
                <a:cubicBezTo>
                  <a:pt x="680389" y="376251"/>
                  <a:pt x="670717" y="380258"/>
                  <a:pt x="660632" y="380258"/>
                </a:cubicBezTo>
                <a:lnTo>
                  <a:pt x="38026" y="380258"/>
                </a:lnTo>
                <a:cubicBezTo>
                  <a:pt x="27941" y="380258"/>
                  <a:pt x="18269" y="376252"/>
                  <a:pt x="11138" y="369120"/>
                </a:cubicBezTo>
                <a:cubicBezTo>
                  <a:pt x="4007" y="361989"/>
                  <a:pt x="0" y="352317"/>
                  <a:pt x="0" y="342232"/>
                </a:cubicBezTo>
                <a:lnTo>
                  <a:pt x="0" y="38026"/>
                </a:lnTo>
                <a:close/>
              </a:path>
            </a:pathLst>
          </a:custGeom>
          <a:no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97" tIns="21297" rIns="21297" bIns="21297"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扶清</a:t>
            </a:r>
          </a:p>
        </p:txBody>
      </p:sp>
      <p:sp>
        <p:nvSpPr>
          <p:cNvPr id="20" name="任意多边形 19"/>
          <p:cNvSpPr/>
          <p:nvPr/>
        </p:nvSpPr>
        <p:spPr>
          <a:xfrm rot="43141">
            <a:off x="2795618" y="2792692"/>
            <a:ext cx="551242" cy="38370"/>
          </a:xfrm>
          <a:custGeom>
            <a:avLst/>
            <a:gdLst>
              <a:gd name="connsiteX0" fmla="*/ 0 w 551242"/>
              <a:gd name="connsiteY0" fmla="*/ 19185 h 38370"/>
              <a:gd name="connsiteX1" fmla="*/ 551242 w 551242"/>
              <a:gd name="connsiteY1" fmla="*/ 19185 h 38370"/>
            </a:gdLst>
            <a:ahLst/>
            <a:cxnLst>
              <a:cxn ang="0">
                <a:pos x="connsiteX0" y="connsiteY0"/>
              </a:cxn>
              <a:cxn ang="0">
                <a:pos x="connsiteX1" y="connsiteY1"/>
              </a:cxn>
            </a:cxnLst>
            <a:rect l="l" t="t" r="r" b="b"/>
            <a:pathLst>
              <a:path w="551242" h="38370">
                <a:moveTo>
                  <a:pt x="0" y="19185"/>
                </a:moveTo>
                <a:lnTo>
                  <a:pt x="551242"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4540" tIns="5404" rIns="274539" bIns="5403" numCol="1" spcCol="1270" anchor="ctr" anchorCtr="0">
            <a:noAutofit/>
          </a:bodyPr>
          <a:lstStyle/>
          <a:p>
            <a:pPr lvl="0" defTabSz="222250">
              <a:lnSpc>
                <a:spcPct val="90000"/>
              </a:lnSpc>
              <a:spcBef>
                <a:spcPct val="0"/>
              </a:spcBef>
              <a:spcAft>
                <a:spcPct val="35000"/>
              </a:spcAft>
            </a:pPr>
            <a:endParaRPr lang="zh-CN" altLang="en-US" sz="500" kern="1200">
              <a:latin typeface="仿宋" panose="02010609060101010101" charset="-122"/>
              <a:ea typeface="仿宋" panose="02010609060101010101" charset="-122"/>
            </a:endParaRPr>
          </a:p>
        </p:txBody>
      </p:sp>
      <p:sp useBgFill="1">
        <p:nvSpPr>
          <p:cNvPr id="21" name="任意多边形 20"/>
          <p:cNvSpPr/>
          <p:nvPr/>
        </p:nvSpPr>
        <p:spPr>
          <a:xfrm>
            <a:off x="3346838" y="2470836"/>
            <a:ext cx="5689657" cy="688999"/>
          </a:xfrm>
          <a:custGeom>
            <a:avLst/>
            <a:gdLst>
              <a:gd name="connsiteX0" fmla="*/ 0 w 4508824"/>
              <a:gd name="connsiteY0" fmla="*/ 68900 h 688999"/>
              <a:gd name="connsiteX1" fmla="*/ 20180 w 4508824"/>
              <a:gd name="connsiteY1" fmla="*/ 20180 h 688999"/>
              <a:gd name="connsiteX2" fmla="*/ 68900 w 4508824"/>
              <a:gd name="connsiteY2" fmla="*/ 0 h 688999"/>
              <a:gd name="connsiteX3" fmla="*/ 4439924 w 4508824"/>
              <a:gd name="connsiteY3" fmla="*/ 0 h 688999"/>
              <a:gd name="connsiteX4" fmla="*/ 4488644 w 4508824"/>
              <a:gd name="connsiteY4" fmla="*/ 20180 h 688999"/>
              <a:gd name="connsiteX5" fmla="*/ 4508824 w 4508824"/>
              <a:gd name="connsiteY5" fmla="*/ 68900 h 688999"/>
              <a:gd name="connsiteX6" fmla="*/ 4508824 w 4508824"/>
              <a:gd name="connsiteY6" fmla="*/ 620099 h 688999"/>
              <a:gd name="connsiteX7" fmla="*/ 4488644 w 4508824"/>
              <a:gd name="connsiteY7" fmla="*/ 668819 h 688999"/>
              <a:gd name="connsiteX8" fmla="*/ 4439924 w 4508824"/>
              <a:gd name="connsiteY8" fmla="*/ 688999 h 688999"/>
              <a:gd name="connsiteX9" fmla="*/ 68900 w 4508824"/>
              <a:gd name="connsiteY9" fmla="*/ 688999 h 688999"/>
              <a:gd name="connsiteX10" fmla="*/ 20180 w 4508824"/>
              <a:gd name="connsiteY10" fmla="*/ 668819 h 688999"/>
              <a:gd name="connsiteX11" fmla="*/ 0 w 4508824"/>
              <a:gd name="connsiteY11" fmla="*/ 620099 h 688999"/>
              <a:gd name="connsiteX12" fmla="*/ 0 w 4508824"/>
              <a:gd name="connsiteY12" fmla="*/ 68900 h 6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8824" h="688999">
                <a:moveTo>
                  <a:pt x="0" y="68900"/>
                </a:moveTo>
                <a:cubicBezTo>
                  <a:pt x="0" y="50627"/>
                  <a:pt x="7259" y="33102"/>
                  <a:pt x="20180" y="20180"/>
                </a:cubicBezTo>
                <a:cubicBezTo>
                  <a:pt x="33101" y="7259"/>
                  <a:pt x="50626" y="0"/>
                  <a:pt x="68900" y="0"/>
                </a:cubicBezTo>
                <a:lnTo>
                  <a:pt x="4439924" y="0"/>
                </a:lnTo>
                <a:cubicBezTo>
                  <a:pt x="4458197" y="0"/>
                  <a:pt x="4475722" y="7259"/>
                  <a:pt x="4488644" y="20180"/>
                </a:cubicBezTo>
                <a:cubicBezTo>
                  <a:pt x="4501565" y="33101"/>
                  <a:pt x="4508824" y="50626"/>
                  <a:pt x="4508824" y="68900"/>
                </a:cubicBezTo>
                <a:lnTo>
                  <a:pt x="4508824" y="620099"/>
                </a:lnTo>
                <a:cubicBezTo>
                  <a:pt x="4508824" y="638372"/>
                  <a:pt x="4501565" y="655897"/>
                  <a:pt x="4488644" y="668819"/>
                </a:cubicBezTo>
                <a:cubicBezTo>
                  <a:pt x="4475723" y="681740"/>
                  <a:pt x="4458198" y="688999"/>
                  <a:pt x="4439924" y="688999"/>
                </a:cubicBezTo>
                <a:lnTo>
                  <a:pt x="68900" y="688999"/>
                </a:lnTo>
                <a:cubicBezTo>
                  <a:pt x="50627" y="688999"/>
                  <a:pt x="33102" y="681740"/>
                  <a:pt x="20180" y="668819"/>
                </a:cubicBezTo>
                <a:cubicBezTo>
                  <a:pt x="7259" y="655898"/>
                  <a:pt x="0" y="638373"/>
                  <a:pt x="0" y="620099"/>
                </a:cubicBezTo>
                <a:lnTo>
                  <a:pt x="0" y="68900"/>
                </a:lnTo>
                <a:close/>
              </a:path>
            </a:pathLst>
          </a:custGeom>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340" tIns="30340" rIns="30340" bIns="30340" numCol="1" spcCol="1270" anchor="ctr" anchorCtr="0">
            <a:noAutofit/>
          </a:bodyPr>
          <a:lstStyle/>
          <a:p>
            <a:pPr lvl="0" defTabSz="711200">
              <a:lnSpc>
                <a:spcPct val="90000"/>
              </a:lnSpc>
              <a:spcBef>
                <a:spcPct val="0"/>
              </a:spcBef>
              <a:spcAft>
                <a:spcPct val="35000"/>
              </a:spcAft>
            </a:pPr>
            <a:r>
              <a:rPr lang="zh-CN" altLang="en-US" b="1" kern="1200" dirty="0">
                <a:latin typeface="仿宋" panose="02010609060101010101" charset="-122"/>
                <a:ea typeface="仿宋" panose="02010609060101010101" charset="-122"/>
              </a:rPr>
              <a:t>对清政府的阶级本质缺乏认识，放松了对清政府的警惕，容易被清政府利用、控制和出卖</a:t>
            </a:r>
          </a:p>
        </p:txBody>
      </p:sp>
      <p:sp useBgFill="1">
        <p:nvSpPr>
          <p:cNvPr id="22" name="任意多边形 21"/>
          <p:cNvSpPr/>
          <p:nvPr/>
        </p:nvSpPr>
        <p:spPr>
          <a:xfrm>
            <a:off x="279465" y="2417915"/>
            <a:ext cx="404103" cy="1593995"/>
          </a:xfrm>
          <a:custGeom>
            <a:avLst/>
            <a:gdLst>
              <a:gd name="connsiteX0" fmla="*/ 0 w 1078008"/>
              <a:gd name="connsiteY0" fmla="*/ 45929 h 459293"/>
              <a:gd name="connsiteX1" fmla="*/ 13452 w 1078008"/>
              <a:gd name="connsiteY1" fmla="*/ 13452 h 459293"/>
              <a:gd name="connsiteX2" fmla="*/ 45929 w 1078008"/>
              <a:gd name="connsiteY2" fmla="*/ 0 h 459293"/>
              <a:gd name="connsiteX3" fmla="*/ 1032079 w 1078008"/>
              <a:gd name="connsiteY3" fmla="*/ 0 h 459293"/>
              <a:gd name="connsiteX4" fmla="*/ 1064556 w 1078008"/>
              <a:gd name="connsiteY4" fmla="*/ 13452 h 459293"/>
              <a:gd name="connsiteX5" fmla="*/ 1078008 w 1078008"/>
              <a:gd name="connsiteY5" fmla="*/ 45929 h 459293"/>
              <a:gd name="connsiteX6" fmla="*/ 1078008 w 1078008"/>
              <a:gd name="connsiteY6" fmla="*/ 413364 h 459293"/>
              <a:gd name="connsiteX7" fmla="*/ 1064556 w 1078008"/>
              <a:gd name="connsiteY7" fmla="*/ 445841 h 459293"/>
              <a:gd name="connsiteX8" fmla="*/ 1032079 w 1078008"/>
              <a:gd name="connsiteY8" fmla="*/ 459293 h 459293"/>
              <a:gd name="connsiteX9" fmla="*/ 45929 w 1078008"/>
              <a:gd name="connsiteY9" fmla="*/ 459293 h 459293"/>
              <a:gd name="connsiteX10" fmla="*/ 13452 w 1078008"/>
              <a:gd name="connsiteY10" fmla="*/ 445841 h 459293"/>
              <a:gd name="connsiteX11" fmla="*/ 0 w 1078008"/>
              <a:gd name="connsiteY11" fmla="*/ 413364 h 459293"/>
              <a:gd name="connsiteX12" fmla="*/ 0 w 1078008"/>
              <a:gd name="connsiteY12" fmla="*/ 45929 h 4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08" h="459293">
                <a:moveTo>
                  <a:pt x="0" y="45929"/>
                </a:moveTo>
                <a:cubicBezTo>
                  <a:pt x="0" y="33748"/>
                  <a:pt x="4839" y="22066"/>
                  <a:pt x="13452" y="13452"/>
                </a:cubicBezTo>
                <a:cubicBezTo>
                  <a:pt x="22065" y="4839"/>
                  <a:pt x="33748" y="0"/>
                  <a:pt x="45929" y="0"/>
                </a:cubicBezTo>
                <a:lnTo>
                  <a:pt x="1032079" y="0"/>
                </a:lnTo>
                <a:cubicBezTo>
                  <a:pt x="1044260" y="0"/>
                  <a:pt x="1055942" y="4839"/>
                  <a:pt x="1064556" y="13452"/>
                </a:cubicBezTo>
                <a:cubicBezTo>
                  <a:pt x="1073169" y="22065"/>
                  <a:pt x="1078008" y="33748"/>
                  <a:pt x="1078008" y="45929"/>
                </a:cubicBezTo>
                <a:lnTo>
                  <a:pt x="1078008" y="413364"/>
                </a:lnTo>
                <a:cubicBezTo>
                  <a:pt x="1078008" y="425545"/>
                  <a:pt x="1073169" y="437227"/>
                  <a:pt x="1064556" y="445841"/>
                </a:cubicBezTo>
                <a:cubicBezTo>
                  <a:pt x="1055943" y="454454"/>
                  <a:pt x="1044260" y="459293"/>
                  <a:pt x="1032079" y="459293"/>
                </a:cubicBezTo>
                <a:lnTo>
                  <a:pt x="45929" y="459293"/>
                </a:lnTo>
                <a:cubicBezTo>
                  <a:pt x="33748" y="459293"/>
                  <a:pt x="22066" y="454454"/>
                  <a:pt x="13452" y="445841"/>
                </a:cubicBezTo>
                <a:cubicBezTo>
                  <a:pt x="4839" y="437228"/>
                  <a:pt x="0" y="425545"/>
                  <a:pt x="0" y="413364"/>
                </a:cubicBezTo>
                <a:lnTo>
                  <a:pt x="0" y="45929"/>
                </a:lnTo>
                <a:close/>
              </a:path>
            </a:pathLst>
          </a:custGeom>
          <a:ln w="12700">
            <a:solidFill>
              <a:srgbClr val="C0000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882" tIns="24882" rIns="24882" bIns="24882" numCol="1" spcCol="1270" anchor="ctr" anchorCtr="0">
            <a:noAutofit/>
          </a:bodyPr>
          <a:lstStyle/>
          <a:p>
            <a:pPr lvl="0" algn="ctr" defTabSz="800100">
              <a:lnSpc>
                <a:spcPct val="90000"/>
              </a:lnSpc>
              <a:spcBef>
                <a:spcPct val="0"/>
              </a:spcBef>
              <a:spcAft>
                <a:spcPct val="35000"/>
              </a:spcAft>
            </a:pPr>
            <a:r>
              <a:rPr lang="zh-CN" altLang="en-US" sz="2400" b="1" kern="1200" dirty="0">
                <a:solidFill>
                  <a:srgbClr val="C00000"/>
                </a:solidFill>
                <a:latin typeface="江西拙楷" pitchFamily="2" charset="-122"/>
                <a:ea typeface="江西拙楷" pitchFamily="2" charset="-122"/>
              </a:rPr>
              <a:t>扶清灭洋</a:t>
            </a:r>
          </a:p>
        </p:txBody>
      </p:sp>
      <p:sp>
        <p:nvSpPr>
          <p:cNvPr id="24" name="任意多边形 23"/>
          <p:cNvSpPr/>
          <p:nvPr/>
        </p:nvSpPr>
        <p:spPr>
          <a:xfrm rot="19589032">
            <a:off x="1503295" y="2138018"/>
            <a:ext cx="661124" cy="38370"/>
          </a:xfrm>
          <a:custGeom>
            <a:avLst/>
            <a:gdLst>
              <a:gd name="connsiteX0" fmla="*/ 0 w 661124"/>
              <a:gd name="connsiteY0" fmla="*/ 19185 h 38370"/>
              <a:gd name="connsiteX1" fmla="*/ 661124 w 661124"/>
              <a:gd name="connsiteY1" fmla="*/ 19185 h 38370"/>
            </a:gdLst>
            <a:ahLst/>
            <a:cxnLst>
              <a:cxn ang="0">
                <a:pos x="connsiteX0" y="connsiteY0"/>
              </a:cxn>
              <a:cxn ang="0">
                <a:pos x="connsiteX1" y="connsiteY1"/>
              </a:cxn>
            </a:cxnLst>
            <a:rect l="l" t="t" r="r" b="b"/>
            <a:pathLst>
              <a:path w="661124" h="38370">
                <a:moveTo>
                  <a:pt x="0" y="19185"/>
                </a:moveTo>
                <a:lnTo>
                  <a:pt x="661124"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26734" tIns="2656" rIns="326734" bIns="2656" numCol="1" spcCol="1270" anchor="ctr" anchorCtr="0">
            <a:noAutofit/>
          </a:bodyPr>
          <a:lstStyle/>
          <a:p>
            <a:pPr lvl="0" algn="ctr" defTabSz="222250">
              <a:lnSpc>
                <a:spcPct val="90000"/>
              </a:lnSpc>
              <a:spcBef>
                <a:spcPct val="0"/>
              </a:spcBef>
              <a:spcAft>
                <a:spcPct val="35000"/>
              </a:spcAft>
            </a:pPr>
            <a:endParaRPr lang="zh-CN" altLang="en-US" sz="500" kern="1200">
              <a:latin typeface="方正清刻本悦宋简体" pitchFamily="2" charset="-122"/>
              <a:ea typeface="方正清刻本悦宋简体" pitchFamily="2" charset="-122"/>
            </a:endParaRPr>
          </a:p>
        </p:txBody>
      </p:sp>
      <p:sp>
        <p:nvSpPr>
          <p:cNvPr id="25" name="任意多边形 24"/>
          <p:cNvSpPr/>
          <p:nvPr/>
        </p:nvSpPr>
        <p:spPr>
          <a:xfrm>
            <a:off x="2109457" y="1789277"/>
            <a:ext cx="677382" cy="370798"/>
          </a:xfrm>
          <a:custGeom>
            <a:avLst/>
            <a:gdLst>
              <a:gd name="connsiteX0" fmla="*/ 0 w 677382"/>
              <a:gd name="connsiteY0" fmla="*/ 37080 h 370798"/>
              <a:gd name="connsiteX1" fmla="*/ 10861 w 677382"/>
              <a:gd name="connsiteY1" fmla="*/ 10860 h 370798"/>
              <a:gd name="connsiteX2" fmla="*/ 37081 w 677382"/>
              <a:gd name="connsiteY2" fmla="*/ 0 h 370798"/>
              <a:gd name="connsiteX3" fmla="*/ 640302 w 677382"/>
              <a:gd name="connsiteY3" fmla="*/ 0 h 370798"/>
              <a:gd name="connsiteX4" fmla="*/ 666522 w 677382"/>
              <a:gd name="connsiteY4" fmla="*/ 10861 h 370798"/>
              <a:gd name="connsiteX5" fmla="*/ 677382 w 677382"/>
              <a:gd name="connsiteY5" fmla="*/ 37081 h 370798"/>
              <a:gd name="connsiteX6" fmla="*/ 677382 w 677382"/>
              <a:gd name="connsiteY6" fmla="*/ 333718 h 370798"/>
              <a:gd name="connsiteX7" fmla="*/ 666522 w 677382"/>
              <a:gd name="connsiteY7" fmla="*/ 359938 h 370798"/>
              <a:gd name="connsiteX8" fmla="*/ 640302 w 677382"/>
              <a:gd name="connsiteY8" fmla="*/ 370798 h 370798"/>
              <a:gd name="connsiteX9" fmla="*/ 37080 w 677382"/>
              <a:gd name="connsiteY9" fmla="*/ 370798 h 370798"/>
              <a:gd name="connsiteX10" fmla="*/ 10860 w 677382"/>
              <a:gd name="connsiteY10" fmla="*/ 359937 h 370798"/>
              <a:gd name="connsiteX11" fmla="*/ 0 w 677382"/>
              <a:gd name="connsiteY11" fmla="*/ 333717 h 370798"/>
              <a:gd name="connsiteX12" fmla="*/ 0 w 677382"/>
              <a:gd name="connsiteY12" fmla="*/ 37080 h 3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82" h="370798">
                <a:moveTo>
                  <a:pt x="0" y="37080"/>
                </a:moveTo>
                <a:cubicBezTo>
                  <a:pt x="0" y="27246"/>
                  <a:pt x="3907" y="17814"/>
                  <a:pt x="10861" y="10860"/>
                </a:cubicBezTo>
                <a:cubicBezTo>
                  <a:pt x="17815" y="3906"/>
                  <a:pt x="27246" y="0"/>
                  <a:pt x="37081" y="0"/>
                </a:cubicBezTo>
                <a:lnTo>
                  <a:pt x="640302" y="0"/>
                </a:lnTo>
                <a:cubicBezTo>
                  <a:pt x="650136" y="0"/>
                  <a:pt x="659568" y="3907"/>
                  <a:pt x="666522" y="10861"/>
                </a:cubicBezTo>
                <a:cubicBezTo>
                  <a:pt x="673476" y="17815"/>
                  <a:pt x="677382" y="27246"/>
                  <a:pt x="677382" y="37081"/>
                </a:cubicBezTo>
                <a:lnTo>
                  <a:pt x="677382" y="333718"/>
                </a:lnTo>
                <a:cubicBezTo>
                  <a:pt x="677382" y="343552"/>
                  <a:pt x="673475" y="352984"/>
                  <a:pt x="666522" y="359938"/>
                </a:cubicBezTo>
                <a:cubicBezTo>
                  <a:pt x="659568" y="366892"/>
                  <a:pt x="650137" y="370798"/>
                  <a:pt x="640302" y="370798"/>
                </a:cubicBezTo>
                <a:lnTo>
                  <a:pt x="37080" y="370798"/>
                </a:lnTo>
                <a:cubicBezTo>
                  <a:pt x="27246" y="370798"/>
                  <a:pt x="17814" y="366891"/>
                  <a:pt x="10860" y="359937"/>
                </a:cubicBezTo>
                <a:cubicBezTo>
                  <a:pt x="3906" y="352983"/>
                  <a:pt x="0" y="343552"/>
                  <a:pt x="0" y="333717"/>
                </a:cubicBezTo>
                <a:lnTo>
                  <a:pt x="0" y="37080"/>
                </a:lnTo>
                <a:close/>
              </a:path>
            </a:pathLst>
          </a:custGeom>
          <a:no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020" tIns="21020" rIns="21020" bIns="21020"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灭洋</a:t>
            </a:r>
          </a:p>
        </p:txBody>
      </p:sp>
      <p:sp>
        <p:nvSpPr>
          <p:cNvPr id="26" name="任意多边形 25"/>
          <p:cNvSpPr/>
          <p:nvPr/>
        </p:nvSpPr>
        <p:spPr>
          <a:xfrm rot="14825">
            <a:off x="2786837" y="1956680"/>
            <a:ext cx="551204" cy="38370"/>
          </a:xfrm>
          <a:custGeom>
            <a:avLst/>
            <a:gdLst>
              <a:gd name="connsiteX0" fmla="*/ 0 w 551204"/>
              <a:gd name="connsiteY0" fmla="*/ 19185 h 38370"/>
              <a:gd name="connsiteX1" fmla="*/ 551204 w 551204"/>
              <a:gd name="connsiteY1" fmla="*/ 19185 h 38370"/>
            </a:gdLst>
            <a:ahLst/>
            <a:cxnLst>
              <a:cxn ang="0">
                <a:pos x="connsiteX0" y="connsiteY0"/>
              </a:cxn>
              <a:cxn ang="0">
                <a:pos x="connsiteX1" y="connsiteY1"/>
              </a:cxn>
            </a:cxnLst>
            <a:rect l="l" t="t" r="r" b="b"/>
            <a:pathLst>
              <a:path w="551204" h="38370">
                <a:moveTo>
                  <a:pt x="0" y="19185"/>
                </a:moveTo>
                <a:lnTo>
                  <a:pt x="551204"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4522" tIns="5405" rIns="274521" bIns="5405" numCol="1" spcCol="1270" anchor="ctr" anchorCtr="0">
            <a:noAutofit/>
          </a:bodyPr>
          <a:lstStyle/>
          <a:p>
            <a:pPr lvl="0" defTabSz="222250">
              <a:lnSpc>
                <a:spcPct val="90000"/>
              </a:lnSpc>
              <a:spcBef>
                <a:spcPct val="0"/>
              </a:spcBef>
              <a:spcAft>
                <a:spcPct val="35000"/>
              </a:spcAft>
            </a:pPr>
            <a:endParaRPr lang="zh-CN" altLang="en-US" sz="500" kern="1200">
              <a:latin typeface="仿宋" panose="02010609060101010101" charset="-122"/>
              <a:ea typeface="仿宋" panose="02010609060101010101" charset="-122"/>
            </a:endParaRPr>
          </a:p>
        </p:txBody>
      </p:sp>
      <p:sp useBgFill="1">
        <p:nvSpPr>
          <p:cNvPr id="27" name="任意多边形 26"/>
          <p:cNvSpPr/>
          <p:nvPr/>
        </p:nvSpPr>
        <p:spPr>
          <a:xfrm>
            <a:off x="3338039" y="1632554"/>
            <a:ext cx="5626449" cy="688999"/>
          </a:xfrm>
          <a:custGeom>
            <a:avLst/>
            <a:gdLst>
              <a:gd name="connsiteX0" fmla="*/ 0 w 4505199"/>
              <a:gd name="connsiteY0" fmla="*/ 68900 h 688999"/>
              <a:gd name="connsiteX1" fmla="*/ 20180 w 4505199"/>
              <a:gd name="connsiteY1" fmla="*/ 20180 h 688999"/>
              <a:gd name="connsiteX2" fmla="*/ 68900 w 4505199"/>
              <a:gd name="connsiteY2" fmla="*/ 0 h 688999"/>
              <a:gd name="connsiteX3" fmla="*/ 4436299 w 4505199"/>
              <a:gd name="connsiteY3" fmla="*/ 0 h 688999"/>
              <a:gd name="connsiteX4" fmla="*/ 4485019 w 4505199"/>
              <a:gd name="connsiteY4" fmla="*/ 20180 h 688999"/>
              <a:gd name="connsiteX5" fmla="*/ 4505199 w 4505199"/>
              <a:gd name="connsiteY5" fmla="*/ 68900 h 688999"/>
              <a:gd name="connsiteX6" fmla="*/ 4505199 w 4505199"/>
              <a:gd name="connsiteY6" fmla="*/ 620099 h 688999"/>
              <a:gd name="connsiteX7" fmla="*/ 4485019 w 4505199"/>
              <a:gd name="connsiteY7" fmla="*/ 668819 h 688999"/>
              <a:gd name="connsiteX8" fmla="*/ 4436299 w 4505199"/>
              <a:gd name="connsiteY8" fmla="*/ 688999 h 688999"/>
              <a:gd name="connsiteX9" fmla="*/ 68900 w 4505199"/>
              <a:gd name="connsiteY9" fmla="*/ 688999 h 688999"/>
              <a:gd name="connsiteX10" fmla="*/ 20180 w 4505199"/>
              <a:gd name="connsiteY10" fmla="*/ 668819 h 688999"/>
              <a:gd name="connsiteX11" fmla="*/ 0 w 4505199"/>
              <a:gd name="connsiteY11" fmla="*/ 620099 h 688999"/>
              <a:gd name="connsiteX12" fmla="*/ 0 w 4505199"/>
              <a:gd name="connsiteY12" fmla="*/ 68900 h 6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5199" h="688999">
                <a:moveTo>
                  <a:pt x="0" y="68900"/>
                </a:moveTo>
                <a:cubicBezTo>
                  <a:pt x="0" y="50627"/>
                  <a:pt x="7259" y="33102"/>
                  <a:pt x="20180" y="20180"/>
                </a:cubicBezTo>
                <a:cubicBezTo>
                  <a:pt x="33101" y="7259"/>
                  <a:pt x="50626" y="0"/>
                  <a:pt x="68900" y="0"/>
                </a:cubicBezTo>
                <a:lnTo>
                  <a:pt x="4436299" y="0"/>
                </a:lnTo>
                <a:cubicBezTo>
                  <a:pt x="4454572" y="0"/>
                  <a:pt x="4472097" y="7259"/>
                  <a:pt x="4485019" y="20180"/>
                </a:cubicBezTo>
                <a:cubicBezTo>
                  <a:pt x="4497940" y="33101"/>
                  <a:pt x="4505199" y="50626"/>
                  <a:pt x="4505199" y="68900"/>
                </a:cubicBezTo>
                <a:lnTo>
                  <a:pt x="4505199" y="620099"/>
                </a:lnTo>
                <a:cubicBezTo>
                  <a:pt x="4505199" y="638372"/>
                  <a:pt x="4497940" y="655897"/>
                  <a:pt x="4485019" y="668819"/>
                </a:cubicBezTo>
                <a:cubicBezTo>
                  <a:pt x="4472098" y="681740"/>
                  <a:pt x="4454573" y="688999"/>
                  <a:pt x="4436299" y="688999"/>
                </a:cubicBezTo>
                <a:lnTo>
                  <a:pt x="68900" y="688999"/>
                </a:lnTo>
                <a:cubicBezTo>
                  <a:pt x="50627" y="688999"/>
                  <a:pt x="33102" y="681740"/>
                  <a:pt x="20180" y="668819"/>
                </a:cubicBezTo>
                <a:cubicBezTo>
                  <a:pt x="7259" y="655898"/>
                  <a:pt x="0" y="638373"/>
                  <a:pt x="0" y="620099"/>
                </a:cubicBezTo>
                <a:lnTo>
                  <a:pt x="0" y="68900"/>
                </a:lnTo>
                <a:close/>
              </a:path>
            </a:pathLst>
          </a:custGeom>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340" tIns="30340" rIns="30340" bIns="30340" numCol="1" spcCol="1270" anchor="ctr" anchorCtr="0">
            <a:noAutofit/>
          </a:bodyPr>
          <a:lstStyle/>
          <a:p>
            <a:pPr lvl="0" defTabSz="711200">
              <a:lnSpc>
                <a:spcPct val="90000"/>
              </a:lnSpc>
              <a:spcBef>
                <a:spcPct val="0"/>
              </a:spcBef>
              <a:spcAft>
                <a:spcPct val="35000"/>
              </a:spcAft>
            </a:pPr>
            <a:r>
              <a:rPr lang="zh-CN" altLang="en-US" b="1" kern="1200" dirty="0">
                <a:latin typeface="仿宋" panose="02010609060101010101" charset="-122"/>
                <a:ea typeface="仿宋" panose="02010609060101010101" charset="-122"/>
              </a:rPr>
              <a:t>绝对灭洋、盲目排外，反映了</a:t>
            </a:r>
            <a:r>
              <a:rPr lang="zh-CN" altLang="en-US" b="1" kern="1200" dirty="0">
                <a:solidFill>
                  <a:srgbClr val="FF0000"/>
                </a:solidFill>
                <a:latin typeface="仿宋" panose="02010609060101010101" charset="-122"/>
                <a:ea typeface="仿宋" panose="02010609060101010101" charset="-122"/>
              </a:rPr>
              <a:t>农民阶级的落后性</a:t>
            </a:r>
          </a:p>
        </p:txBody>
      </p:sp>
      <p:sp>
        <p:nvSpPr>
          <p:cNvPr id="28" name="任意多边形 27"/>
          <p:cNvSpPr/>
          <p:nvPr/>
        </p:nvSpPr>
        <p:spPr>
          <a:xfrm>
            <a:off x="709352" y="3856651"/>
            <a:ext cx="887293" cy="418566"/>
          </a:xfrm>
          <a:custGeom>
            <a:avLst/>
            <a:gdLst>
              <a:gd name="connsiteX0" fmla="*/ 0 w 887293"/>
              <a:gd name="connsiteY0" fmla="*/ 41857 h 418566"/>
              <a:gd name="connsiteX1" fmla="*/ 12260 w 887293"/>
              <a:gd name="connsiteY1" fmla="*/ 12260 h 418566"/>
              <a:gd name="connsiteX2" fmla="*/ 41857 w 887293"/>
              <a:gd name="connsiteY2" fmla="*/ 0 h 418566"/>
              <a:gd name="connsiteX3" fmla="*/ 845436 w 887293"/>
              <a:gd name="connsiteY3" fmla="*/ 0 h 418566"/>
              <a:gd name="connsiteX4" fmla="*/ 875033 w 887293"/>
              <a:gd name="connsiteY4" fmla="*/ 12260 h 418566"/>
              <a:gd name="connsiteX5" fmla="*/ 887293 w 887293"/>
              <a:gd name="connsiteY5" fmla="*/ 41857 h 418566"/>
              <a:gd name="connsiteX6" fmla="*/ 887293 w 887293"/>
              <a:gd name="connsiteY6" fmla="*/ 376709 h 418566"/>
              <a:gd name="connsiteX7" fmla="*/ 875033 w 887293"/>
              <a:gd name="connsiteY7" fmla="*/ 406306 h 418566"/>
              <a:gd name="connsiteX8" fmla="*/ 845436 w 887293"/>
              <a:gd name="connsiteY8" fmla="*/ 418566 h 418566"/>
              <a:gd name="connsiteX9" fmla="*/ 41857 w 887293"/>
              <a:gd name="connsiteY9" fmla="*/ 418566 h 418566"/>
              <a:gd name="connsiteX10" fmla="*/ 12260 w 887293"/>
              <a:gd name="connsiteY10" fmla="*/ 406306 h 418566"/>
              <a:gd name="connsiteX11" fmla="*/ 0 w 887293"/>
              <a:gd name="connsiteY11" fmla="*/ 376709 h 418566"/>
              <a:gd name="connsiteX12" fmla="*/ 0 w 887293"/>
              <a:gd name="connsiteY12" fmla="*/ 41857 h 4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93" h="418566">
                <a:moveTo>
                  <a:pt x="0" y="41857"/>
                </a:moveTo>
                <a:cubicBezTo>
                  <a:pt x="0" y="30756"/>
                  <a:pt x="4410" y="20109"/>
                  <a:pt x="12260" y="12260"/>
                </a:cubicBezTo>
                <a:cubicBezTo>
                  <a:pt x="20110" y="4410"/>
                  <a:pt x="30756" y="0"/>
                  <a:pt x="41857" y="0"/>
                </a:cubicBezTo>
                <a:lnTo>
                  <a:pt x="845436" y="0"/>
                </a:lnTo>
                <a:cubicBezTo>
                  <a:pt x="856537" y="0"/>
                  <a:pt x="867184" y="4410"/>
                  <a:pt x="875033" y="12260"/>
                </a:cubicBezTo>
                <a:cubicBezTo>
                  <a:pt x="882883" y="20110"/>
                  <a:pt x="887293" y="30756"/>
                  <a:pt x="887293" y="41857"/>
                </a:cubicBezTo>
                <a:lnTo>
                  <a:pt x="887293" y="376709"/>
                </a:lnTo>
                <a:cubicBezTo>
                  <a:pt x="887293" y="387810"/>
                  <a:pt x="882883" y="398457"/>
                  <a:pt x="875033" y="406306"/>
                </a:cubicBezTo>
                <a:cubicBezTo>
                  <a:pt x="867183" y="414156"/>
                  <a:pt x="856537" y="418566"/>
                  <a:pt x="845436" y="418566"/>
                </a:cubicBezTo>
                <a:lnTo>
                  <a:pt x="41857" y="418566"/>
                </a:lnTo>
                <a:cubicBezTo>
                  <a:pt x="30756" y="418566"/>
                  <a:pt x="20109" y="414156"/>
                  <a:pt x="12260" y="406306"/>
                </a:cubicBezTo>
                <a:cubicBezTo>
                  <a:pt x="4410" y="398456"/>
                  <a:pt x="0" y="387810"/>
                  <a:pt x="0" y="376709"/>
                </a:cubicBezTo>
                <a:lnTo>
                  <a:pt x="0" y="41857"/>
                </a:lnTo>
                <a:close/>
              </a:path>
            </a:pathLst>
          </a:cu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19" tIns="22419" rIns="22419" bIns="22419"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进步性</a:t>
            </a:r>
          </a:p>
        </p:txBody>
      </p:sp>
      <p:sp>
        <p:nvSpPr>
          <p:cNvPr id="29" name="任意多边形 28"/>
          <p:cNvSpPr/>
          <p:nvPr/>
        </p:nvSpPr>
        <p:spPr>
          <a:xfrm rot="19446891">
            <a:off x="1532080" y="3847357"/>
            <a:ext cx="680330" cy="38370"/>
          </a:xfrm>
          <a:custGeom>
            <a:avLst/>
            <a:gdLst>
              <a:gd name="connsiteX0" fmla="*/ 0 w 680330"/>
              <a:gd name="connsiteY0" fmla="*/ 19185 h 38370"/>
              <a:gd name="connsiteX1" fmla="*/ 680330 w 680330"/>
              <a:gd name="connsiteY1" fmla="*/ 19185 h 38370"/>
            </a:gdLst>
            <a:ahLst/>
            <a:cxnLst>
              <a:cxn ang="0">
                <a:pos x="connsiteX0" y="connsiteY0"/>
              </a:cxn>
              <a:cxn ang="0">
                <a:pos x="connsiteX1" y="connsiteY1"/>
              </a:cxn>
            </a:cxnLst>
            <a:rect l="l" t="t" r="r" b="b"/>
            <a:pathLst>
              <a:path w="680330" h="38370">
                <a:moveTo>
                  <a:pt x="0" y="19185"/>
                </a:moveTo>
                <a:lnTo>
                  <a:pt x="680330"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5856" tIns="2176" rIns="335857" bIns="2177" numCol="1" spcCol="1270" anchor="ctr" anchorCtr="0">
            <a:noAutofit/>
          </a:bodyPr>
          <a:lstStyle/>
          <a:p>
            <a:pPr lvl="0" algn="ctr" defTabSz="222250">
              <a:lnSpc>
                <a:spcPct val="90000"/>
              </a:lnSpc>
              <a:spcBef>
                <a:spcPct val="0"/>
              </a:spcBef>
              <a:spcAft>
                <a:spcPct val="35000"/>
              </a:spcAft>
            </a:pPr>
            <a:endParaRPr lang="zh-CN" altLang="en-US" kern="1200">
              <a:latin typeface="方正清刻本悦宋简体" pitchFamily="2" charset="-122"/>
              <a:ea typeface="方正清刻本悦宋简体" pitchFamily="2" charset="-122"/>
            </a:endParaRPr>
          </a:p>
        </p:txBody>
      </p:sp>
      <p:sp>
        <p:nvSpPr>
          <p:cNvPr id="30" name="任意多边形 29"/>
          <p:cNvSpPr/>
          <p:nvPr/>
        </p:nvSpPr>
        <p:spPr>
          <a:xfrm>
            <a:off x="2147844" y="3472411"/>
            <a:ext cx="691052" cy="389477"/>
          </a:xfrm>
          <a:custGeom>
            <a:avLst/>
            <a:gdLst>
              <a:gd name="connsiteX0" fmla="*/ 0 w 691052"/>
              <a:gd name="connsiteY0" fmla="*/ 38948 h 389477"/>
              <a:gd name="connsiteX1" fmla="*/ 11408 w 691052"/>
              <a:gd name="connsiteY1" fmla="*/ 11408 h 389477"/>
              <a:gd name="connsiteX2" fmla="*/ 38948 w 691052"/>
              <a:gd name="connsiteY2" fmla="*/ 0 h 389477"/>
              <a:gd name="connsiteX3" fmla="*/ 652104 w 691052"/>
              <a:gd name="connsiteY3" fmla="*/ 0 h 389477"/>
              <a:gd name="connsiteX4" fmla="*/ 679644 w 691052"/>
              <a:gd name="connsiteY4" fmla="*/ 11408 h 389477"/>
              <a:gd name="connsiteX5" fmla="*/ 691052 w 691052"/>
              <a:gd name="connsiteY5" fmla="*/ 38948 h 389477"/>
              <a:gd name="connsiteX6" fmla="*/ 691052 w 691052"/>
              <a:gd name="connsiteY6" fmla="*/ 350529 h 389477"/>
              <a:gd name="connsiteX7" fmla="*/ 679644 w 691052"/>
              <a:gd name="connsiteY7" fmla="*/ 378069 h 389477"/>
              <a:gd name="connsiteX8" fmla="*/ 652104 w 691052"/>
              <a:gd name="connsiteY8" fmla="*/ 389477 h 389477"/>
              <a:gd name="connsiteX9" fmla="*/ 38948 w 691052"/>
              <a:gd name="connsiteY9" fmla="*/ 389477 h 389477"/>
              <a:gd name="connsiteX10" fmla="*/ 11408 w 691052"/>
              <a:gd name="connsiteY10" fmla="*/ 378069 h 389477"/>
              <a:gd name="connsiteX11" fmla="*/ 0 w 691052"/>
              <a:gd name="connsiteY11" fmla="*/ 350529 h 389477"/>
              <a:gd name="connsiteX12" fmla="*/ 0 w 691052"/>
              <a:gd name="connsiteY12" fmla="*/ 38948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052" h="389477">
                <a:moveTo>
                  <a:pt x="0" y="38948"/>
                </a:moveTo>
                <a:cubicBezTo>
                  <a:pt x="0" y="28618"/>
                  <a:pt x="4103" y="18712"/>
                  <a:pt x="11408" y="11408"/>
                </a:cubicBezTo>
                <a:cubicBezTo>
                  <a:pt x="18712" y="4104"/>
                  <a:pt x="28619" y="0"/>
                  <a:pt x="38948" y="0"/>
                </a:cubicBezTo>
                <a:lnTo>
                  <a:pt x="652104" y="0"/>
                </a:lnTo>
                <a:cubicBezTo>
                  <a:pt x="662434" y="0"/>
                  <a:pt x="672340" y="4103"/>
                  <a:pt x="679644" y="11408"/>
                </a:cubicBezTo>
                <a:cubicBezTo>
                  <a:pt x="686948" y="18712"/>
                  <a:pt x="691052" y="28619"/>
                  <a:pt x="691052" y="38948"/>
                </a:cubicBezTo>
                <a:lnTo>
                  <a:pt x="691052" y="350529"/>
                </a:lnTo>
                <a:cubicBezTo>
                  <a:pt x="691052" y="360859"/>
                  <a:pt x="686949" y="370765"/>
                  <a:pt x="679644" y="378069"/>
                </a:cubicBezTo>
                <a:cubicBezTo>
                  <a:pt x="672340" y="385373"/>
                  <a:pt x="662433" y="389477"/>
                  <a:pt x="652104" y="389477"/>
                </a:cubicBezTo>
                <a:lnTo>
                  <a:pt x="38948" y="389477"/>
                </a:lnTo>
                <a:cubicBezTo>
                  <a:pt x="28618" y="389477"/>
                  <a:pt x="18712" y="385374"/>
                  <a:pt x="11408" y="378069"/>
                </a:cubicBezTo>
                <a:cubicBezTo>
                  <a:pt x="4104" y="370765"/>
                  <a:pt x="0" y="360858"/>
                  <a:pt x="0" y="350529"/>
                </a:cubicBezTo>
                <a:lnTo>
                  <a:pt x="0" y="38948"/>
                </a:lnTo>
                <a:close/>
              </a:path>
            </a:pathLst>
          </a:cu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567" tIns="21567" rIns="21567" bIns="21567"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扶清</a:t>
            </a:r>
          </a:p>
        </p:txBody>
      </p:sp>
      <p:sp>
        <p:nvSpPr>
          <p:cNvPr id="31" name="任意多边形 30"/>
          <p:cNvSpPr/>
          <p:nvPr/>
        </p:nvSpPr>
        <p:spPr>
          <a:xfrm>
            <a:off x="2838897" y="3647965"/>
            <a:ext cx="551199" cy="38370"/>
          </a:xfrm>
          <a:custGeom>
            <a:avLst/>
            <a:gdLst>
              <a:gd name="connsiteX0" fmla="*/ 0 w 551199"/>
              <a:gd name="connsiteY0" fmla="*/ 19185 h 38370"/>
              <a:gd name="connsiteX1" fmla="*/ 551199 w 551199"/>
              <a:gd name="connsiteY1" fmla="*/ 19185 h 38370"/>
            </a:gdLst>
            <a:ahLst/>
            <a:cxnLst>
              <a:cxn ang="0">
                <a:pos x="connsiteX0" y="connsiteY0"/>
              </a:cxn>
              <a:cxn ang="0">
                <a:pos x="connsiteX1" y="connsiteY1"/>
              </a:cxn>
            </a:cxnLst>
            <a:rect l="l" t="t" r="r" b="b"/>
            <a:pathLst>
              <a:path w="551199" h="38370">
                <a:moveTo>
                  <a:pt x="0" y="19185"/>
                </a:moveTo>
                <a:lnTo>
                  <a:pt x="551199"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4519" tIns="5405" rIns="274521" bIns="5406" numCol="1" spcCol="1270" anchor="ctr" anchorCtr="0">
            <a:noAutofit/>
          </a:bodyPr>
          <a:lstStyle/>
          <a:p>
            <a:pPr lvl="0" defTabSz="222250">
              <a:lnSpc>
                <a:spcPct val="90000"/>
              </a:lnSpc>
              <a:spcBef>
                <a:spcPct val="0"/>
              </a:spcBef>
              <a:spcAft>
                <a:spcPct val="35000"/>
              </a:spcAft>
            </a:pPr>
            <a:endParaRPr lang="zh-CN" altLang="en-US" kern="1200">
              <a:latin typeface="仿宋" panose="02010609060101010101" charset="-122"/>
              <a:ea typeface="仿宋" panose="02010609060101010101" charset="-122"/>
            </a:endParaRPr>
          </a:p>
        </p:txBody>
      </p:sp>
      <p:sp>
        <p:nvSpPr>
          <p:cNvPr id="32" name="任意多边形 31"/>
          <p:cNvSpPr/>
          <p:nvPr/>
        </p:nvSpPr>
        <p:spPr>
          <a:xfrm>
            <a:off x="3390096" y="3322650"/>
            <a:ext cx="5574392" cy="688999"/>
          </a:xfrm>
          <a:custGeom>
            <a:avLst/>
            <a:gdLst>
              <a:gd name="connsiteX0" fmla="*/ 0 w 4494272"/>
              <a:gd name="connsiteY0" fmla="*/ 68900 h 688999"/>
              <a:gd name="connsiteX1" fmla="*/ 20180 w 4494272"/>
              <a:gd name="connsiteY1" fmla="*/ 20180 h 688999"/>
              <a:gd name="connsiteX2" fmla="*/ 68900 w 4494272"/>
              <a:gd name="connsiteY2" fmla="*/ 0 h 688999"/>
              <a:gd name="connsiteX3" fmla="*/ 4425372 w 4494272"/>
              <a:gd name="connsiteY3" fmla="*/ 0 h 688999"/>
              <a:gd name="connsiteX4" fmla="*/ 4474092 w 4494272"/>
              <a:gd name="connsiteY4" fmla="*/ 20180 h 688999"/>
              <a:gd name="connsiteX5" fmla="*/ 4494272 w 4494272"/>
              <a:gd name="connsiteY5" fmla="*/ 68900 h 688999"/>
              <a:gd name="connsiteX6" fmla="*/ 4494272 w 4494272"/>
              <a:gd name="connsiteY6" fmla="*/ 620099 h 688999"/>
              <a:gd name="connsiteX7" fmla="*/ 4474092 w 4494272"/>
              <a:gd name="connsiteY7" fmla="*/ 668819 h 688999"/>
              <a:gd name="connsiteX8" fmla="*/ 4425372 w 4494272"/>
              <a:gd name="connsiteY8" fmla="*/ 688999 h 688999"/>
              <a:gd name="connsiteX9" fmla="*/ 68900 w 4494272"/>
              <a:gd name="connsiteY9" fmla="*/ 688999 h 688999"/>
              <a:gd name="connsiteX10" fmla="*/ 20180 w 4494272"/>
              <a:gd name="connsiteY10" fmla="*/ 668819 h 688999"/>
              <a:gd name="connsiteX11" fmla="*/ 0 w 4494272"/>
              <a:gd name="connsiteY11" fmla="*/ 620099 h 688999"/>
              <a:gd name="connsiteX12" fmla="*/ 0 w 4494272"/>
              <a:gd name="connsiteY12" fmla="*/ 68900 h 6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4272" h="688999">
                <a:moveTo>
                  <a:pt x="0" y="68900"/>
                </a:moveTo>
                <a:cubicBezTo>
                  <a:pt x="0" y="50627"/>
                  <a:pt x="7259" y="33102"/>
                  <a:pt x="20180" y="20180"/>
                </a:cubicBezTo>
                <a:cubicBezTo>
                  <a:pt x="33101" y="7259"/>
                  <a:pt x="50626" y="0"/>
                  <a:pt x="68900" y="0"/>
                </a:cubicBezTo>
                <a:lnTo>
                  <a:pt x="4425372" y="0"/>
                </a:lnTo>
                <a:cubicBezTo>
                  <a:pt x="4443645" y="0"/>
                  <a:pt x="4461170" y="7259"/>
                  <a:pt x="4474092" y="20180"/>
                </a:cubicBezTo>
                <a:cubicBezTo>
                  <a:pt x="4487013" y="33101"/>
                  <a:pt x="4494272" y="50626"/>
                  <a:pt x="4494272" y="68900"/>
                </a:cubicBezTo>
                <a:lnTo>
                  <a:pt x="4494272" y="620099"/>
                </a:lnTo>
                <a:cubicBezTo>
                  <a:pt x="4494272" y="638372"/>
                  <a:pt x="4487013" y="655897"/>
                  <a:pt x="4474092" y="668819"/>
                </a:cubicBezTo>
                <a:cubicBezTo>
                  <a:pt x="4461171" y="681740"/>
                  <a:pt x="4443646" y="688999"/>
                  <a:pt x="4425372" y="688999"/>
                </a:cubicBezTo>
                <a:lnTo>
                  <a:pt x="68900" y="688999"/>
                </a:lnTo>
                <a:cubicBezTo>
                  <a:pt x="50627" y="688999"/>
                  <a:pt x="33102" y="681740"/>
                  <a:pt x="20180" y="668819"/>
                </a:cubicBezTo>
                <a:cubicBezTo>
                  <a:pt x="7259" y="655898"/>
                  <a:pt x="0" y="638373"/>
                  <a:pt x="0" y="620099"/>
                </a:cubicBezTo>
                <a:lnTo>
                  <a:pt x="0" y="68900"/>
                </a:lnTo>
                <a:close/>
              </a:path>
            </a:pathLst>
          </a:cu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340" tIns="30340" rIns="30340" bIns="30340" numCol="1" spcCol="1270" anchor="ctr" anchorCtr="0">
            <a:noAutofit/>
          </a:bodyPr>
          <a:lstStyle/>
          <a:p>
            <a:pPr lvl="0" defTabSz="711200">
              <a:lnSpc>
                <a:spcPct val="90000"/>
              </a:lnSpc>
              <a:spcBef>
                <a:spcPct val="0"/>
              </a:spcBef>
              <a:spcAft>
                <a:spcPct val="35000"/>
              </a:spcAft>
            </a:pPr>
            <a:r>
              <a:rPr lang="zh-CN" altLang="en-US" b="1" kern="1200" dirty="0">
                <a:latin typeface="仿宋" panose="02010609060101010101" charset="-122"/>
                <a:ea typeface="仿宋" panose="02010609060101010101" charset="-122"/>
              </a:rPr>
              <a:t>与清政府协同作战，迫使清政府对外宣战</a:t>
            </a:r>
          </a:p>
        </p:txBody>
      </p:sp>
      <p:sp>
        <p:nvSpPr>
          <p:cNvPr id="33" name="任意多边形 32"/>
          <p:cNvSpPr/>
          <p:nvPr/>
        </p:nvSpPr>
        <p:spPr>
          <a:xfrm rot="2131646">
            <a:off x="1533603" y="4243531"/>
            <a:ext cx="677284" cy="38370"/>
          </a:xfrm>
          <a:custGeom>
            <a:avLst/>
            <a:gdLst>
              <a:gd name="connsiteX0" fmla="*/ 0 w 677284"/>
              <a:gd name="connsiteY0" fmla="*/ 19185 h 38370"/>
              <a:gd name="connsiteX1" fmla="*/ 677284 w 677284"/>
              <a:gd name="connsiteY1" fmla="*/ 19185 h 38370"/>
            </a:gdLst>
            <a:ahLst/>
            <a:cxnLst>
              <a:cxn ang="0">
                <a:pos x="connsiteX0" y="connsiteY0"/>
              </a:cxn>
              <a:cxn ang="0">
                <a:pos x="connsiteX1" y="connsiteY1"/>
              </a:cxn>
            </a:cxnLst>
            <a:rect l="l" t="t" r="r" b="b"/>
            <a:pathLst>
              <a:path w="677284" h="38370">
                <a:moveTo>
                  <a:pt x="0" y="19185"/>
                </a:moveTo>
                <a:lnTo>
                  <a:pt x="677284"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4409" tIns="2253" rIns="334410" bIns="2253" numCol="1" spcCol="1270" anchor="ctr" anchorCtr="0">
            <a:noAutofit/>
          </a:bodyPr>
          <a:lstStyle/>
          <a:p>
            <a:pPr lvl="0" algn="ctr" defTabSz="222250">
              <a:lnSpc>
                <a:spcPct val="90000"/>
              </a:lnSpc>
              <a:spcBef>
                <a:spcPct val="0"/>
              </a:spcBef>
              <a:spcAft>
                <a:spcPct val="35000"/>
              </a:spcAft>
            </a:pPr>
            <a:endParaRPr lang="zh-CN" altLang="en-US" kern="1200">
              <a:latin typeface="方正清刻本悦宋简体" pitchFamily="2" charset="-122"/>
              <a:ea typeface="方正清刻本悦宋简体" pitchFamily="2" charset="-122"/>
            </a:endParaRPr>
          </a:p>
        </p:txBody>
      </p:sp>
      <p:sp>
        <p:nvSpPr>
          <p:cNvPr id="34" name="任意多边形 33"/>
          <p:cNvSpPr/>
          <p:nvPr/>
        </p:nvSpPr>
        <p:spPr>
          <a:xfrm>
            <a:off x="2147844" y="4259541"/>
            <a:ext cx="681048" cy="399915"/>
          </a:xfrm>
          <a:custGeom>
            <a:avLst/>
            <a:gdLst>
              <a:gd name="connsiteX0" fmla="*/ 0 w 681048"/>
              <a:gd name="connsiteY0" fmla="*/ 39992 h 399915"/>
              <a:gd name="connsiteX1" fmla="*/ 11713 w 681048"/>
              <a:gd name="connsiteY1" fmla="*/ 11713 h 399915"/>
              <a:gd name="connsiteX2" fmla="*/ 39992 w 681048"/>
              <a:gd name="connsiteY2" fmla="*/ 0 h 399915"/>
              <a:gd name="connsiteX3" fmla="*/ 641056 w 681048"/>
              <a:gd name="connsiteY3" fmla="*/ 0 h 399915"/>
              <a:gd name="connsiteX4" fmla="*/ 669335 w 681048"/>
              <a:gd name="connsiteY4" fmla="*/ 11713 h 399915"/>
              <a:gd name="connsiteX5" fmla="*/ 681048 w 681048"/>
              <a:gd name="connsiteY5" fmla="*/ 39992 h 399915"/>
              <a:gd name="connsiteX6" fmla="*/ 681048 w 681048"/>
              <a:gd name="connsiteY6" fmla="*/ 359923 h 399915"/>
              <a:gd name="connsiteX7" fmla="*/ 669335 w 681048"/>
              <a:gd name="connsiteY7" fmla="*/ 388202 h 399915"/>
              <a:gd name="connsiteX8" fmla="*/ 641056 w 681048"/>
              <a:gd name="connsiteY8" fmla="*/ 399915 h 399915"/>
              <a:gd name="connsiteX9" fmla="*/ 39992 w 681048"/>
              <a:gd name="connsiteY9" fmla="*/ 399915 h 399915"/>
              <a:gd name="connsiteX10" fmla="*/ 11713 w 681048"/>
              <a:gd name="connsiteY10" fmla="*/ 388202 h 399915"/>
              <a:gd name="connsiteX11" fmla="*/ 0 w 681048"/>
              <a:gd name="connsiteY11" fmla="*/ 359923 h 399915"/>
              <a:gd name="connsiteX12" fmla="*/ 0 w 681048"/>
              <a:gd name="connsiteY12" fmla="*/ 39992 h 39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1048" h="399915">
                <a:moveTo>
                  <a:pt x="0" y="39992"/>
                </a:moveTo>
                <a:cubicBezTo>
                  <a:pt x="0" y="29385"/>
                  <a:pt x="4213" y="19213"/>
                  <a:pt x="11713" y="11713"/>
                </a:cubicBezTo>
                <a:cubicBezTo>
                  <a:pt x="19213" y="4213"/>
                  <a:pt x="29385" y="0"/>
                  <a:pt x="39992" y="0"/>
                </a:cubicBezTo>
                <a:lnTo>
                  <a:pt x="641056" y="0"/>
                </a:lnTo>
                <a:cubicBezTo>
                  <a:pt x="651663" y="0"/>
                  <a:pt x="661835" y="4213"/>
                  <a:pt x="669335" y="11713"/>
                </a:cubicBezTo>
                <a:cubicBezTo>
                  <a:pt x="676835" y="19213"/>
                  <a:pt x="681048" y="29385"/>
                  <a:pt x="681048" y="39992"/>
                </a:cubicBezTo>
                <a:lnTo>
                  <a:pt x="681048" y="359923"/>
                </a:lnTo>
                <a:cubicBezTo>
                  <a:pt x="681048" y="370530"/>
                  <a:pt x="676835" y="380702"/>
                  <a:pt x="669335" y="388202"/>
                </a:cubicBezTo>
                <a:cubicBezTo>
                  <a:pt x="661835" y="395702"/>
                  <a:pt x="651663" y="399915"/>
                  <a:pt x="641056" y="399915"/>
                </a:cubicBezTo>
                <a:lnTo>
                  <a:pt x="39992" y="399915"/>
                </a:lnTo>
                <a:cubicBezTo>
                  <a:pt x="29385" y="399915"/>
                  <a:pt x="19213" y="395702"/>
                  <a:pt x="11713" y="388202"/>
                </a:cubicBezTo>
                <a:cubicBezTo>
                  <a:pt x="4213" y="380702"/>
                  <a:pt x="0" y="370530"/>
                  <a:pt x="0" y="359923"/>
                </a:cubicBezTo>
                <a:lnTo>
                  <a:pt x="0" y="39992"/>
                </a:lnTo>
                <a:close/>
              </a:path>
            </a:pathLst>
          </a:cu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873" tIns="21873" rIns="21873" bIns="21873" numCol="1" spcCol="1270" anchor="ctr" anchorCtr="0">
            <a:noAutofit/>
          </a:bodyPr>
          <a:lstStyle/>
          <a:p>
            <a:pPr lvl="0" algn="ctr" defTabSz="711200">
              <a:lnSpc>
                <a:spcPct val="90000"/>
              </a:lnSpc>
              <a:spcBef>
                <a:spcPct val="0"/>
              </a:spcBef>
              <a:spcAft>
                <a:spcPct val="35000"/>
              </a:spcAft>
            </a:pPr>
            <a:r>
              <a:rPr lang="zh-CN" altLang="en-US" b="1" kern="1200" dirty="0">
                <a:latin typeface="方正清刻本悦宋简体" pitchFamily="2" charset="-122"/>
                <a:ea typeface="方正清刻本悦宋简体" pitchFamily="2" charset="-122"/>
              </a:rPr>
              <a:t>灭洋</a:t>
            </a:r>
          </a:p>
        </p:txBody>
      </p:sp>
      <p:sp>
        <p:nvSpPr>
          <p:cNvPr id="35" name="任意多边形 34"/>
          <p:cNvSpPr/>
          <p:nvPr/>
        </p:nvSpPr>
        <p:spPr>
          <a:xfrm>
            <a:off x="2828892" y="4440314"/>
            <a:ext cx="551199" cy="38370"/>
          </a:xfrm>
          <a:custGeom>
            <a:avLst/>
            <a:gdLst>
              <a:gd name="connsiteX0" fmla="*/ 0 w 551199"/>
              <a:gd name="connsiteY0" fmla="*/ 19185 h 38370"/>
              <a:gd name="connsiteX1" fmla="*/ 551199 w 551199"/>
              <a:gd name="connsiteY1" fmla="*/ 19185 h 38370"/>
            </a:gdLst>
            <a:ahLst/>
            <a:cxnLst>
              <a:cxn ang="0">
                <a:pos x="connsiteX0" y="connsiteY0"/>
              </a:cxn>
              <a:cxn ang="0">
                <a:pos x="connsiteX1" y="connsiteY1"/>
              </a:cxn>
            </a:cxnLst>
            <a:rect l="l" t="t" r="r" b="b"/>
            <a:pathLst>
              <a:path w="551199" h="38370">
                <a:moveTo>
                  <a:pt x="0" y="19185"/>
                </a:moveTo>
                <a:lnTo>
                  <a:pt x="551199" y="19185"/>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4520" tIns="5405" rIns="274520" bIns="5406" numCol="1" spcCol="1270" anchor="ctr" anchorCtr="0">
            <a:noAutofit/>
          </a:bodyPr>
          <a:lstStyle/>
          <a:p>
            <a:pPr lvl="0" defTabSz="222250">
              <a:lnSpc>
                <a:spcPct val="90000"/>
              </a:lnSpc>
              <a:spcBef>
                <a:spcPct val="0"/>
              </a:spcBef>
              <a:spcAft>
                <a:spcPct val="35000"/>
              </a:spcAft>
            </a:pPr>
            <a:endParaRPr lang="zh-CN" altLang="en-US" kern="1200">
              <a:latin typeface="仿宋" panose="02010609060101010101" charset="-122"/>
              <a:ea typeface="仿宋" panose="02010609060101010101" charset="-122"/>
            </a:endParaRPr>
          </a:p>
        </p:txBody>
      </p:sp>
      <p:sp>
        <p:nvSpPr>
          <p:cNvPr id="36" name="任意多边形 35"/>
          <p:cNvSpPr/>
          <p:nvPr/>
        </p:nvSpPr>
        <p:spPr>
          <a:xfrm>
            <a:off x="3380092" y="4114999"/>
            <a:ext cx="5584396" cy="688999"/>
          </a:xfrm>
          <a:custGeom>
            <a:avLst/>
            <a:gdLst>
              <a:gd name="connsiteX0" fmla="*/ 0 w 4482338"/>
              <a:gd name="connsiteY0" fmla="*/ 68900 h 688999"/>
              <a:gd name="connsiteX1" fmla="*/ 20180 w 4482338"/>
              <a:gd name="connsiteY1" fmla="*/ 20180 h 688999"/>
              <a:gd name="connsiteX2" fmla="*/ 68900 w 4482338"/>
              <a:gd name="connsiteY2" fmla="*/ 0 h 688999"/>
              <a:gd name="connsiteX3" fmla="*/ 4413438 w 4482338"/>
              <a:gd name="connsiteY3" fmla="*/ 0 h 688999"/>
              <a:gd name="connsiteX4" fmla="*/ 4462158 w 4482338"/>
              <a:gd name="connsiteY4" fmla="*/ 20180 h 688999"/>
              <a:gd name="connsiteX5" fmla="*/ 4482338 w 4482338"/>
              <a:gd name="connsiteY5" fmla="*/ 68900 h 688999"/>
              <a:gd name="connsiteX6" fmla="*/ 4482338 w 4482338"/>
              <a:gd name="connsiteY6" fmla="*/ 620099 h 688999"/>
              <a:gd name="connsiteX7" fmla="*/ 4462158 w 4482338"/>
              <a:gd name="connsiteY7" fmla="*/ 668819 h 688999"/>
              <a:gd name="connsiteX8" fmla="*/ 4413438 w 4482338"/>
              <a:gd name="connsiteY8" fmla="*/ 688999 h 688999"/>
              <a:gd name="connsiteX9" fmla="*/ 68900 w 4482338"/>
              <a:gd name="connsiteY9" fmla="*/ 688999 h 688999"/>
              <a:gd name="connsiteX10" fmla="*/ 20180 w 4482338"/>
              <a:gd name="connsiteY10" fmla="*/ 668819 h 688999"/>
              <a:gd name="connsiteX11" fmla="*/ 0 w 4482338"/>
              <a:gd name="connsiteY11" fmla="*/ 620099 h 688999"/>
              <a:gd name="connsiteX12" fmla="*/ 0 w 4482338"/>
              <a:gd name="connsiteY12" fmla="*/ 68900 h 6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2338" h="688999">
                <a:moveTo>
                  <a:pt x="0" y="68900"/>
                </a:moveTo>
                <a:cubicBezTo>
                  <a:pt x="0" y="50627"/>
                  <a:pt x="7259" y="33102"/>
                  <a:pt x="20180" y="20180"/>
                </a:cubicBezTo>
                <a:cubicBezTo>
                  <a:pt x="33101" y="7259"/>
                  <a:pt x="50626" y="0"/>
                  <a:pt x="68900" y="0"/>
                </a:cubicBezTo>
                <a:lnTo>
                  <a:pt x="4413438" y="0"/>
                </a:lnTo>
                <a:cubicBezTo>
                  <a:pt x="4431711" y="0"/>
                  <a:pt x="4449236" y="7259"/>
                  <a:pt x="4462158" y="20180"/>
                </a:cubicBezTo>
                <a:cubicBezTo>
                  <a:pt x="4475079" y="33101"/>
                  <a:pt x="4482338" y="50626"/>
                  <a:pt x="4482338" y="68900"/>
                </a:cubicBezTo>
                <a:lnTo>
                  <a:pt x="4482338" y="620099"/>
                </a:lnTo>
                <a:cubicBezTo>
                  <a:pt x="4482338" y="638372"/>
                  <a:pt x="4475079" y="655897"/>
                  <a:pt x="4462158" y="668819"/>
                </a:cubicBezTo>
                <a:cubicBezTo>
                  <a:pt x="4449237" y="681740"/>
                  <a:pt x="4431712" y="688999"/>
                  <a:pt x="4413438" y="688999"/>
                </a:cubicBezTo>
                <a:lnTo>
                  <a:pt x="68900" y="688999"/>
                </a:lnTo>
                <a:cubicBezTo>
                  <a:pt x="50627" y="688999"/>
                  <a:pt x="33102" y="681740"/>
                  <a:pt x="20180" y="668819"/>
                </a:cubicBezTo>
                <a:cubicBezTo>
                  <a:pt x="7259" y="655898"/>
                  <a:pt x="0" y="638373"/>
                  <a:pt x="0" y="620099"/>
                </a:cubicBezTo>
                <a:lnTo>
                  <a:pt x="0" y="68900"/>
                </a:lnTo>
                <a:close/>
              </a:path>
            </a:pathLst>
          </a:cu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340" tIns="30340" rIns="30340" bIns="30340" numCol="1" spcCol="1270" anchor="ctr" anchorCtr="0">
            <a:noAutofit/>
          </a:bodyPr>
          <a:lstStyle/>
          <a:p>
            <a:pPr lvl="0" defTabSz="711200">
              <a:lnSpc>
                <a:spcPct val="90000"/>
              </a:lnSpc>
              <a:spcBef>
                <a:spcPct val="0"/>
              </a:spcBef>
              <a:spcAft>
                <a:spcPct val="35000"/>
              </a:spcAft>
            </a:pPr>
            <a:r>
              <a:rPr lang="zh-CN" altLang="en-US" b="1" kern="1200" dirty="0">
                <a:latin typeface="仿宋" panose="02010609060101010101" charset="-122"/>
                <a:ea typeface="仿宋" panose="02010609060101010101" charset="-122"/>
              </a:rPr>
              <a:t>反帝运动，鼓舞动员被帝国主义压迫的人民大众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500"/>
                                        <p:tgtEl>
                                          <p:spTgt spid="3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350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500"/>
                                        <p:tgtEl>
                                          <p:spTgt spid="35"/>
                                        </p:tgtEl>
                                      </p:cBhvr>
                                    </p:animEffect>
                                  </p:childTnLst>
                                </p:cTn>
                              </p:par>
                            </p:childTnLst>
                          </p:cTn>
                        </p:par>
                        <p:par>
                          <p:cTn id="98" fill="hold">
                            <p:stCondLst>
                              <p:cond delay="4000"/>
                            </p:stCondLst>
                            <p:childTnLst>
                              <p:par>
                                <p:cTn id="99" presetID="22" presetClass="entr" presetSubtype="8"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明清\新建文件夹\微信图片_20201015100254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6200000">
            <a:off x="562301" y="-366815"/>
            <a:ext cx="3384377" cy="4508977"/>
          </a:xfrm>
          <a:prstGeom prst="rect">
            <a:avLst/>
          </a:prstGeom>
          <a:noFill/>
        </p:spPr>
      </p:pic>
      <p:sp>
        <p:nvSpPr>
          <p:cNvPr id="3" name="矩形 2"/>
          <p:cNvSpPr/>
          <p:nvPr/>
        </p:nvSpPr>
        <p:spPr>
          <a:xfrm>
            <a:off x="0" y="1285866"/>
            <a:ext cx="9144000" cy="10440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prstClr val="white"/>
              </a:solidFill>
              <a:latin typeface="Calibri" panose="020F0502020204030204"/>
              <a:ea typeface="宋体" panose="02010600030101010101" pitchFamily="2" charset="-122"/>
              <a:cs typeface="+mn-cs"/>
            </a:endParaRPr>
          </a:p>
        </p:txBody>
      </p:sp>
      <p:sp>
        <p:nvSpPr>
          <p:cNvPr id="9" name="任意多边形 8"/>
          <p:cNvSpPr/>
          <p:nvPr/>
        </p:nvSpPr>
        <p:spPr>
          <a:xfrm flipH="1" flipV="1">
            <a:off x="0" y="0"/>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accent2">
              <a:lumMod val="20000"/>
              <a:lumOff val="80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Text Placeholder 33"/>
          <p:cNvSpPr txBox="1"/>
          <p:nvPr/>
        </p:nvSpPr>
        <p:spPr>
          <a:xfrm>
            <a:off x="1763688" y="1059582"/>
            <a:ext cx="1428760" cy="103255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zh-CN" sz="8000" dirty="0" smtClean="0">
                <a:solidFill>
                  <a:prstClr val="black"/>
                </a:solidFill>
                <a:latin typeface="Impact" panose="020B0806030902050204" pitchFamily="34" charset="0"/>
                <a:ea typeface="江西拙楷" pitchFamily="2" charset="-122"/>
              </a:rPr>
              <a:t>03</a:t>
            </a:r>
            <a:endParaRPr lang="en-US" altLang="zh-CN" sz="4400" b="1" dirty="0" smtClean="0">
              <a:solidFill>
                <a:prstClr val="black"/>
              </a:solidFill>
              <a:latin typeface="Impact" panose="020B0806030902050204" pitchFamily="34" charset="0"/>
              <a:ea typeface="江西拙楷" pitchFamily="2" charset="-122"/>
            </a:endParaRPr>
          </a:p>
        </p:txBody>
      </p:sp>
      <p:sp>
        <p:nvSpPr>
          <p:cNvPr id="4" name="矩形 3"/>
          <p:cNvSpPr/>
          <p:nvPr/>
        </p:nvSpPr>
        <p:spPr>
          <a:xfrm>
            <a:off x="2339752" y="1207661"/>
            <a:ext cx="6840760" cy="1508105"/>
          </a:xfrm>
          <a:prstGeom prst="rect">
            <a:avLst/>
          </a:prstGeom>
        </p:spPr>
        <p:txBody>
          <a:bodyPr wrap="square">
            <a:spAutoFit/>
          </a:bodyPr>
          <a:lstStyle/>
          <a:p>
            <a:pPr algn="r"/>
            <a:r>
              <a:rPr lang="zh-CN" altLang="en-US" sz="3600" b="1" spc="78" dirty="0" smtClean="0">
                <a:solidFill>
                  <a:prstClr val="black"/>
                </a:solidFill>
                <a:latin typeface="江西拙楷" pitchFamily="2" charset="-122"/>
                <a:ea typeface="江西拙楷" pitchFamily="2" charset="-122"/>
              </a:rPr>
              <a:t>“大帝国”的危亡</a:t>
            </a:r>
            <a:r>
              <a:rPr lang="en-US" altLang="zh-CN" sz="3600" b="1" spc="78" dirty="0" smtClean="0">
                <a:solidFill>
                  <a:prstClr val="black"/>
                </a:solidFill>
                <a:latin typeface="江西拙楷" pitchFamily="2" charset="-122"/>
                <a:ea typeface="江西拙楷" pitchFamily="2" charset="-122"/>
              </a:rPr>
              <a:t>——</a:t>
            </a:r>
            <a:r>
              <a:rPr lang="zh-CN" altLang="en-US" sz="3600" b="1" spc="78" dirty="0" smtClean="0">
                <a:solidFill>
                  <a:srgbClr val="C00000"/>
                </a:solidFill>
                <a:latin typeface="江西拙楷" pitchFamily="2" charset="-122"/>
                <a:ea typeface="江西拙楷" pitchFamily="2" charset="-122"/>
              </a:rPr>
              <a:t>八国联军侵华与</a:t>
            </a:r>
            <a:r>
              <a:rPr lang="en-US" altLang="zh-CN" sz="3600" b="1" spc="78" dirty="0" smtClean="0">
                <a:solidFill>
                  <a:srgbClr val="C00000"/>
                </a:solidFill>
                <a:latin typeface="江西拙楷" pitchFamily="2" charset="-122"/>
                <a:ea typeface="江西拙楷" pitchFamily="2" charset="-122"/>
              </a:rPr>
              <a:t>《</a:t>
            </a:r>
            <a:r>
              <a:rPr lang="zh-CN" altLang="en-US" sz="3600" b="1" spc="78" dirty="0" smtClean="0">
                <a:solidFill>
                  <a:srgbClr val="C00000"/>
                </a:solidFill>
                <a:latin typeface="江西拙楷" pitchFamily="2" charset="-122"/>
                <a:ea typeface="江西拙楷" pitchFamily="2" charset="-122"/>
              </a:rPr>
              <a:t>辛丑条约</a:t>
            </a:r>
            <a:r>
              <a:rPr lang="en-US" altLang="zh-CN" sz="3600" b="1" spc="78" dirty="0" smtClean="0">
                <a:solidFill>
                  <a:srgbClr val="C00000"/>
                </a:solidFill>
                <a:latin typeface="江西拙楷" pitchFamily="2" charset="-122"/>
                <a:ea typeface="江西拙楷" pitchFamily="2" charset="-122"/>
              </a:rPr>
              <a:t>》</a:t>
            </a:r>
            <a:endParaRPr lang="zh-CN" altLang="en-US" sz="3600" b="1" spc="78" dirty="0" smtClean="0">
              <a:solidFill>
                <a:srgbClr val="C00000"/>
              </a:solidFill>
              <a:latin typeface="江西拙楷" pitchFamily="2" charset="-122"/>
              <a:ea typeface="江西拙楷" pitchFamily="2" charset="-122"/>
            </a:endParaRPr>
          </a:p>
          <a:p>
            <a:pPr algn="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r>
              <a:rPr lang="en-US" altLang="zh-CN"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1900-1901</a:t>
            </a: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endParaRPr lang="zh-CN" altLang="en-US" sz="2000" b="1" kern="1200" dirty="0">
              <a:ln w="1905"/>
              <a:solidFill>
                <a:srgbClr val="C00000"/>
              </a:solidFill>
              <a:effectLst>
                <a:innerShdw blurRad="69850" dist="43180" dir="5400000">
                  <a:srgbClr val="000000">
                    <a:alpha val="65000"/>
                  </a:srgbClr>
                </a:innerShdw>
              </a:effectLst>
              <a:latin typeface="方正清刻本悦宋简体" pitchFamily="2" charset="-122"/>
              <a:ea typeface="方正清刻本悦宋简体" pitchFamily="2" charset="-122"/>
              <a:cs typeface="+mn-cs"/>
            </a:endParaRPr>
          </a:p>
        </p:txBody>
      </p:sp>
      <p:sp>
        <p:nvSpPr>
          <p:cNvPr id="8" name="任意多边形 7"/>
          <p:cNvSpPr/>
          <p:nvPr/>
        </p:nvSpPr>
        <p:spPr>
          <a:xfrm>
            <a:off x="-4140968" y="-32799"/>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bg2">
              <a:lumMod val="90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51" name="Picture 3" descr="I:\明清\新建文件夹\微信图片_20201015100241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200000">
            <a:off x="5150421" y="1589087"/>
            <a:ext cx="3048000" cy="4060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23528" y="195486"/>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3.1  </a:t>
            </a:r>
            <a:r>
              <a:rPr lang="zh-CN" altLang="en-US" sz="2200" b="1" kern="1200" dirty="0" smtClean="0">
                <a:solidFill>
                  <a:prstClr val="black"/>
                </a:solidFill>
                <a:latin typeface="江西拙楷" pitchFamily="2" charset="-122"/>
                <a:ea typeface="江西拙楷" pitchFamily="2" charset="-122"/>
                <a:cs typeface="+mn-cs"/>
              </a:rPr>
              <a:t>八国联军侵华经过</a:t>
            </a:r>
            <a:endParaRPr lang="zh-CN" altLang="en-US" sz="2200" b="1" kern="1200" dirty="0">
              <a:solidFill>
                <a:prstClr val="black"/>
              </a:solidFill>
              <a:latin typeface="江西拙楷" pitchFamily="2" charset="-122"/>
              <a:ea typeface="江西拙楷" pitchFamily="2" charset="-122"/>
              <a:cs typeface="+mn-cs"/>
            </a:endParaRPr>
          </a:p>
        </p:txBody>
      </p:sp>
      <p:grpSp>
        <p:nvGrpSpPr>
          <p:cNvPr id="22" name="组合 21"/>
          <p:cNvGrpSpPr/>
          <p:nvPr/>
        </p:nvGrpSpPr>
        <p:grpSpPr>
          <a:xfrm>
            <a:off x="0" y="91213"/>
            <a:ext cx="9237814" cy="5052287"/>
            <a:chOff x="0" y="478321"/>
            <a:chExt cx="9237814" cy="4665179"/>
          </a:xfrm>
        </p:grpSpPr>
        <p:pic>
          <p:nvPicPr>
            <p:cNvPr id="23" name="Picture 2"/>
            <p:cNvPicPr>
              <a:picLocks noChangeAspect="1"/>
            </p:cNvPicPr>
            <p:nvPr/>
          </p:nvPicPr>
          <p:blipFill>
            <a:blip r:embed="rId2" cstate="print"/>
            <a:srcRect b="2324"/>
            <a:stretch>
              <a:fillRect/>
            </a:stretch>
          </p:blipFill>
          <p:spPr>
            <a:xfrm>
              <a:off x="0" y="478321"/>
              <a:ext cx="9237814" cy="4665179"/>
            </a:xfrm>
            <a:prstGeom prst="rect">
              <a:avLst/>
            </a:prstGeom>
            <a:ln>
              <a:noFill/>
            </a:ln>
            <a:effectLst>
              <a:softEdge rad="112500"/>
            </a:effectLst>
          </p:spPr>
        </p:pic>
        <p:sp>
          <p:nvSpPr>
            <p:cNvPr id="24" name="文本框 7"/>
            <p:cNvSpPr txBox="1"/>
            <p:nvPr/>
          </p:nvSpPr>
          <p:spPr>
            <a:xfrm>
              <a:off x="3530009" y="568112"/>
              <a:ext cx="5613992" cy="572464"/>
            </a:xfrm>
            <a:prstGeom prst="rect">
              <a:avLst/>
            </a:prstGeom>
            <a:solidFill>
              <a:srgbClr val="FFC000">
                <a:lumMod val="60000"/>
                <a:lumOff val="40000"/>
                <a:alpha val="67000"/>
              </a:srgbClr>
            </a:solidFill>
            <a:effectLst>
              <a:outerShdw blurRad="50800" dist="38100" dir="18900000" algn="bl" rotWithShape="0">
                <a:prstClr val="black">
                  <a:alpha val="100000"/>
                </a:prstClr>
              </a:outerShdw>
            </a:effectLst>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1900.5.31</a:t>
              </a:r>
              <a:r>
                <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八国联军在天津大沽口登陆</a:t>
              </a:r>
            </a:p>
          </p:txBody>
        </p:sp>
      </p:grpSp>
      <p:grpSp>
        <p:nvGrpSpPr>
          <p:cNvPr id="25" name="组合 24"/>
          <p:cNvGrpSpPr/>
          <p:nvPr/>
        </p:nvGrpSpPr>
        <p:grpSpPr>
          <a:xfrm>
            <a:off x="0" y="-104152"/>
            <a:ext cx="9250330" cy="5290184"/>
            <a:chOff x="-106330" y="258652"/>
            <a:chExt cx="9250330" cy="4884848"/>
          </a:xfrm>
        </p:grpSpPr>
        <p:pic>
          <p:nvPicPr>
            <p:cNvPr id="26" name="Picture 2" descr="https://timgsa.baidu.com/timg?image&amp;quality=80&amp;size=b9999_10000&amp;sec=1574331489819&amp;di=7169bcc5d482857dad890c82b19c09f9&amp;imgtype=0&amp;src=http%3A%2F%2Fimg.mp.itc.cn%2Fupload%2F20170609%2F92a9249a43c84d78a391278d9676f3d9_th.jpg"/>
            <p:cNvPicPr>
              <a:picLocks noChangeAspect="1" noChangeArrowheads="1"/>
            </p:cNvPicPr>
            <p:nvPr/>
          </p:nvPicPr>
          <p:blipFill>
            <a:blip r:embed="rId3" cstate="print"/>
            <a:srcRect b="10568"/>
            <a:stretch>
              <a:fillRect/>
            </a:stretch>
          </p:blipFill>
          <p:spPr bwMode="auto">
            <a:xfrm>
              <a:off x="-106330" y="258652"/>
              <a:ext cx="9250330" cy="4884848"/>
            </a:xfrm>
            <a:prstGeom prst="rect">
              <a:avLst/>
            </a:prstGeom>
            <a:ln>
              <a:noFill/>
            </a:ln>
            <a:effectLst>
              <a:softEdge rad="112500"/>
            </a:effectLst>
          </p:spPr>
        </p:pic>
        <p:sp>
          <p:nvSpPr>
            <p:cNvPr id="27" name="文本框 7"/>
            <p:cNvSpPr txBox="1"/>
            <p:nvPr/>
          </p:nvSpPr>
          <p:spPr>
            <a:xfrm>
              <a:off x="5146154" y="458241"/>
              <a:ext cx="3774562" cy="504369"/>
            </a:xfrm>
            <a:prstGeom prst="rect">
              <a:avLst/>
            </a:prstGeom>
            <a:solidFill>
              <a:srgbClr val="FFC000">
                <a:lumMod val="60000"/>
                <a:lumOff val="40000"/>
                <a:alpha val="67000"/>
              </a:srgbClr>
            </a:solidFill>
            <a:effectLst>
              <a:outerShdw blurRad="50800" dist="38100" dir="18900000" algn="bl" rotWithShape="0">
                <a:prstClr val="black">
                  <a:alpha val="100000"/>
                </a:prstClr>
              </a:outerShdw>
            </a:effectLst>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8.14</a:t>
              </a:r>
              <a:r>
                <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北京陷落</a:t>
              </a:r>
            </a:p>
          </p:txBody>
        </p:sp>
      </p:grpSp>
      <p:grpSp>
        <p:nvGrpSpPr>
          <p:cNvPr id="28" name="组合 27"/>
          <p:cNvGrpSpPr/>
          <p:nvPr/>
        </p:nvGrpSpPr>
        <p:grpSpPr>
          <a:xfrm>
            <a:off x="0" y="56825"/>
            <a:ext cx="9144000" cy="5086676"/>
            <a:chOff x="0" y="446567"/>
            <a:chExt cx="9144000" cy="4696933"/>
          </a:xfrm>
        </p:grpSpPr>
        <p:pic>
          <p:nvPicPr>
            <p:cNvPr id="29" name="Picture 6" descr="https://timgsa.baidu.com/timg?image&amp;quality=80&amp;size=b9999_10000&amp;sec=1574331759676&amp;di=b912180443c12c0a1ae52c5f8ede2f9c&amp;imgtype=0&amp;src=http%3A%2F%2Fn.sinaimg.cn%2Fsinacn12%2F347%2Fw640h507%2F20180622%2Fe16c-hefphqm5273256.jpg"/>
            <p:cNvPicPr>
              <a:picLocks noChangeAspect="1" noChangeArrowheads="1"/>
            </p:cNvPicPr>
            <p:nvPr/>
          </p:nvPicPr>
          <p:blipFill>
            <a:blip r:embed="rId4" cstate="print"/>
            <a:srcRect/>
            <a:stretch>
              <a:fillRect/>
            </a:stretch>
          </p:blipFill>
          <p:spPr bwMode="auto">
            <a:xfrm>
              <a:off x="0" y="446567"/>
              <a:ext cx="9144000" cy="4696933"/>
            </a:xfrm>
            <a:prstGeom prst="rect">
              <a:avLst/>
            </a:prstGeom>
            <a:ln>
              <a:noFill/>
            </a:ln>
            <a:effectLst>
              <a:softEdge rad="112500"/>
            </a:effectLst>
          </p:spPr>
        </p:pic>
        <p:sp>
          <p:nvSpPr>
            <p:cNvPr id="30" name="文本框 7"/>
            <p:cNvSpPr txBox="1"/>
            <p:nvPr/>
          </p:nvSpPr>
          <p:spPr>
            <a:xfrm>
              <a:off x="5252484" y="500773"/>
              <a:ext cx="3774562" cy="504369"/>
            </a:xfrm>
            <a:prstGeom prst="rect">
              <a:avLst/>
            </a:prstGeom>
            <a:solidFill>
              <a:srgbClr val="FFC000">
                <a:lumMod val="60000"/>
                <a:lumOff val="40000"/>
                <a:alpha val="67000"/>
              </a:srgbClr>
            </a:solidFill>
            <a:effectLst>
              <a:outerShdw blurRad="50800" dist="38100" dir="18900000" algn="bl" rotWithShape="0">
                <a:prstClr val="black">
                  <a:alpha val="100000"/>
                </a:prstClr>
              </a:outerShdw>
            </a:effectLst>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8.15</a:t>
              </a:r>
              <a:r>
                <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慈禧光绪出逃北京</a:t>
              </a:r>
            </a:p>
          </p:txBody>
        </p:sp>
      </p:grpSp>
      <p:grpSp>
        <p:nvGrpSpPr>
          <p:cNvPr id="31" name="组合 30"/>
          <p:cNvGrpSpPr/>
          <p:nvPr/>
        </p:nvGrpSpPr>
        <p:grpSpPr>
          <a:xfrm>
            <a:off x="0" y="1"/>
            <a:ext cx="9143999" cy="5077226"/>
            <a:chOff x="0" y="389019"/>
            <a:chExt cx="9143999" cy="4688207"/>
          </a:xfrm>
        </p:grpSpPr>
        <p:pic>
          <p:nvPicPr>
            <p:cNvPr id="32" name="Picture 8" descr="https://timgsa.baidu.com/timg?image&amp;quality=80&amp;size=b9999_10000&amp;sec=1574331931786&amp;di=8511683ab6c185a4bd7ad6e847700009&amp;imgtype=0&amp;src=http%3A%2F%2Fimage.thepaper.cn%2Fwww%2Fimage%2F9%2F993%2F151.jpg"/>
            <p:cNvPicPr>
              <a:picLocks noChangeAspect="1" noChangeArrowheads="1"/>
            </p:cNvPicPr>
            <p:nvPr/>
          </p:nvPicPr>
          <p:blipFill>
            <a:blip r:embed="rId5" cstate="print"/>
            <a:srcRect/>
            <a:stretch>
              <a:fillRect/>
            </a:stretch>
          </p:blipFill>
          <p:spPr bwMode="auto">
            <a:xfrm>
              <a:off x="0" y="389019"/>
              <a:ext cx="9143999" cy="4688207"/>
            </a:xfrm>
            <a:prstGeom prst="rect">
              <a:avLst/>
            </a:prstGeom>
            <a:ln>
              <a:noFill/>
            </a:ln>
            <a:effectLst>
              <a:softEdge rad="112500"/>
            </a:effectLst>
          </p:spPr>
        </p:pic>
        <p:sp>
          <p:nvSpPr>
            <p:cNvPr id="33" name="文本框 7"/>
            <p:cNvSpPr txBox="1"/>
            <p:nvPr/>
          </p:nvSpPr>
          <p:spPr>
            <a:xfrm>
              <a:off x="4965406" y="490140"/>
              <a:ext cx="3965943" cy="572464"/>
            </a:xfrm>
            <a:prstGeom prst="rect">
              <a:avLst/>
            </a:prstGeom>
            <a:solidFill>
              <a:srgbClr val="FFC000">
                <a:lumMod val="60000"/>
                <a:lumOff val="40000"/>
                <a:alpha val="67000"/>
              </a:srgbClr>
            </a:solidFill>
            <a:effectLst>
              <a:outerShdw blurRad="50800" dist="38100" dir="18900000" algn="bl" rotWithShape="0">
                <a:prstClr val="black">
                  <a:alpha val="100000"/>
                </a:prstClr>
              </a:outerShdw>
            </a:effectLst>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1901.9.7</a:t>
              </a:r>
              <a:r>
                <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签订</a:t>
              </a: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a:t>
              </a:r>
              <a:r>
                <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辛丑条约</a:t>
              </a:r>
              <a:r>
                <a:rPr kumimoji="0" lang="en-US" altLang="zh-CN"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rPr>
                <a:t>》</a:t>
              </a:r>
              <a:endParaRPr kumimoji="0" lang="zh-CN" altLang="en-US" sz="2400" b="1" i="0" u="none" strike="noStrike" kern="0" cap="none" spc="0" normalizeH="0" baseline="0" noProof="0" dirty="0" smtClean="0">
                <a:ln>
                  <a:noFill/>
                </a:ln>
                <a:solidFill>
                  <a:sysClr val="windowText" lastClr="000000"/>
                </a:solidFill>
                <a:effectLst/>
                <a:uLnTx/>
                <a:uFillTx/>
                <a:latin typeface="仿宋" panose="02010609060101010101" charset="-122"/>
                <a:ea typeface="仿宋" panose="02010609060101010101" charset="-122"/>
              </a:endParaRPr>
            </a:p>
          </p:txBody>
        </p:sp>
      </p:grpSp>
      <p:sp>
        <p:nvSpPr>
          <p:cNvPr id="34" name="文本框 1"/>
          <p:cNvSpPr txBox="1"/>
          <p:nvPr/>
        </p:nvSpPr>
        <p:spPr>
          <a:xfrm>
            <a:off x="160168" y="4235087"/>
            <a:ext cx="6814790" cy="646331"/>
          </a:xfrm>
          <a:prstGeom prst="rect">
            <a:avLst/>
          </a:prstGeom>
          <a:solidFill>
            <a:sysClr val="windowText" lastClr="000000">
              <a:lumMod val="50000"/>
              <a:alpha val="36000"/>
            </a:sysClr>
          </a:solidFill>
          <a:effectLst>
            <a:outerShdw blurRad="50800" dist="38100" dir="18900000" algn="bl" rotWithShape="0">
              <a:prstClr val="black">
                <a:alpha val="100000"/>
              </a:prstClr>
            </a:outerShdw>
          </a:effectLst>
        </p:spPr>
        <p:txBody>
          <a:bodyPr wrap="square" rtlCol="0">
            <a:spAutoFit/>
          </a:bodyPr>
          <a:lstStyle/>
          <a:p>
            <a:pPr marL="0" marR="0" lvl="0" indent="0" algn="l" defTabSz="914400" eaLnBrk="1" fontAlgn="auto" latinLnBrk="0" hangingPunct="1">
              <a:lnSpc>
                <a:spcPct val="9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仿宋" panose="02010609060101010101" charset="-122"/>
                <a:ea typeface="仿宋" panose="02010609060101010101" charset="-122"/>
              </a:rPr>
              <a:t>奕劻（右一）、李鸿章（右二）与俄、英、日、美、德、法、意、奥及荷、比、西班牙等</a:t>
            </a:r>
            <a:r>
              <a:rPr kumimoji="0" lang="en-US" altLang="zh-CN" sz="2000" b="1" i="0" u="none" strike="noStrike" kern="0" cap="none" spc="0" normalizeH="0" baseline="0" noProof="0" dirty="0" smtClean="0">
                <a:ln>
                  <a:noFill/>
                </a:ln>
                <a:solidFill>
                  <a:sysClr val="window" lastClr="FFFFFF"/>
                </a:solidFill>
                <a:effectLst/>
                <a:uLnTx/>
                <a:uFillTx/>
                <a:latin typeface="仿宋" panose="02010609060101010101" charset="-122"/>
                <a:ea typeface="仿宋" panose="02010609060101010101" charset="-122"/>
              </a:rPr>
              <a:t>11</a:t>
            </a:r>
            <a:r>
              <a:rPr kumimoji="0" lang="zh-CN" altLang="en-US" sz="2000" b="1" i="0" u="none" strike="noStrike" kern="0" cap="none" spc="0" normalizeH="0" baseline="0" noProof="0" dirty="0" smtClean="0">
                <a:ln>
                  <a:noFill/>
                </a:ln>
                <a:solidFill>
                  <a:sysClr val="window" lastClr="FFFFFF"/>
                </a:solidFill>
                <a:effectLst/>
                <a:uLnTx/>
                <a:uFillTx/>
                <a:latin typeface="仿宋" panose="02010609060101010101" charset="-122"/>
                <a:ea typeface="仿宋" panose="02010609060101010101" charset="-122"/>
              </a:rPr>
              <a:t>国公使签订《辛丑条约》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43558"/>
            <a:ext cx="3888432" cy="4247317"/>
          </a:xfrm>
          <a:prstGeom prst="rect">
            <a:avLst/>
          </a:prstGeom>
          <a:noFill/>
          <a:ln w="19050">
            <a:solidFill>
              <a:srgbClr val="C00000"/>
            </a:solidFill>
            <a:prstDash val="dash"/>
          </a:ln>
        </p:spPr>
        <p:txBody>
          <a:bodyPr wrap="square" rtlCol="0">
            <a:spAutoFit/>
          </a:bodyPr>
          <a:lstStyle/>
          <a:p>
            <a:pPr indent="457200" eaLnBrk="0" hangingPunct="0">
              <a:spcBef>
                <a:spcPct val="50000"/>
              </a:spcBef>
            </a:pPr>
            <a:r>
              <a:rPr lang="zh-CN" altLang="en-US" sz="2000" b="1" dirty="0">
                <a:latin typeface="仿宋" panose="02010609060101010101" charset="-122"/>
                <a:ea typeface="仿宋" panose="02010609060101010101" charset="-122"/>
              </a:rPr>
              <a:t>英国人记载说：“</a:t>
            </a:r>
            <a:r>
              <a:rPr lang="zh-CN" altLang="en-US" sz="2000" b="1" dirty="0">
                <a:solidFill>
                  <a:srgbClr val="C00000"/>
                </a:solidFill>
                <a:latin typeface="仿宋" panose="02010609060101010101" charset="-122"/>
                <a:ea typeface="仿宋" panose="02010609060101010101" charset="-122"/>
              </a:rPr>
              <a:t>北京</a:t>
            </a:r>
            <a:r>
              <a:rPr lang="zh-CN" altLang="en-US" sz="2000" b="1" dirty="0">
                <a:latin typeface="仿宋" panose="02010609060101010101" charset="-122"/>
                <a:ea typeface="仿宋" panose="02010609060101010101" charset="-122"/>
              </a:rPr>
              <a:t>成了真正的坟场，到处都是死人，无人掩埋他们，任凭野狗去啃食躺着的尸体。”</a:t>
            </a:r>
            <a:endParaRPr lang="en-US" altLang="zh-CN" sz="2000" b="1" dirty="0">
              <a:latin typeface="仿宋" panose="02010609060101010101" charset="-122"/>
              <a:ea typeface="仿宋" panose="02010609060101010101" charset="-122"/>
            </a:endParaRPr>
          </a:p>
          <a:p>
            <a:pPr indent="457200" eaLnBrk="0" hangingPunct="0">
              <a:spcBef>
                <a:spcPct val="50000"/>
              </a:spcBef>
            </a:pP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庚子大事记</a:t>
            </a: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七月二十一日记载：“</a:t>
            </a:r>
            <a:r>
              <a:rPr lang="zh-CN" altLang="en-US" sz="2000" b="1" dirty="0">
                <a:solidFill>
                  <a:srgbClr val="C00000"/>
                </a:solidFill>
                <a:latin typeface="仿宋" panose="02010609060101010101" charset="-122"/>
                <a:ea typeface="仿宋" panose="02010609060101010101" charset="-122"/>
              </a:rPr>
              <a:t>皇城之内</a:t>
            </a:r>
            <a:r>
              <a:rPr lang="zh-CN" altLang="en-US" sz="2000" b="1" dirty="0">
                <a:latin typeface="仿宋" panose="02010609060101010101" charset="-122"/>
                <a:ea typeface="仿宋" panose="02010609060101010101" charset="-122"/>
              </a:rPr>
              <a:t>，杀戮更惨，逢人即发枪毙之，常有十数人一户者，拉出以连环枪杀之。以致横尸满地，弃物塞途，人皆踏尸而行。</a:t>
            </a:r>
            <a:r>
              <a:rPr lang="zh-CN" altLang="en-US" sz="2000" b="1" dirty="0">
                <a:solidFill>
                  <a:srgbClr val="C00000"/>
                </a:solidFill>
                <a:latin typeface="仿宋" panose="02010609060101010101" charset="-122"/>
                <a:ea typeface="仿宋" panose="02010609060101010101" charset="-122"/>
              </a:rPr>
              <a:t>皇城以外</a:t>
            </a:r>
            <a:r>
              <a:rPr lang="zh-CN" altLang="en-US" sz="2000" b="1" dirty="0">
                <a:latin typeface="仿宋" panose="02010609060101010101" charset="-122"/>
                <a:ea typeface="仿宋" panose="02010609060101010101" charset="-122"/>
              </a:rPr>
              <a:t>地区的情况亦皆如此。于是，城里居民百家之中，所全不过十室，街巷尸首堆积如山。”</a:t>
            </a:r>
          </a:p>
        </p:txBody>
      </p:sp>
      <p:sp>
        <p:nvSpPr>
          <p:cNvPr id="3"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3.1  </a:t>
            </a:r>
            <a:r>
              <a:rPr lang="zh-CN" altLang="en-US" sz="2200" b="1" kern="1200" dirty="0" smtClean="0">
                <a:solidFill>
                  <a:prstClr val="black"/>
                </a:solidFill>
                <a:latin typeface="江西拙楷" pitchFamily="2" charset="-122"/>
                <a:ea typeface="江西拙楷" pitchFamily="2" charset="-122"/>
                <a:cs typeface="+mn-cs"/>
              </a:rPr>
              <a:t>八国联军侵华经过</a:t>
            </a:r>
            <a:endParaRPr lang="zh-CN" altLang="en-US" sz="2200" b="1" kern="1200" dirty="0">
              <a:solidFill>
                <a:prstClr val="black"/>
              </a:solidFill>
              <a:latin typeface="江西拙楷" pitchFamily="2" charset="-122"/>
              <a:ea typeface="江西拙楷" pitchFamily="2" charset="-122"/>
              <a:cs typeface="+mn-cs"/>
            </a:endParaRPr>
          </a:p>
        </p:txBody>
      </p:sp>
      <p:pic>
        <p:nvPicPr>
          <p:cNvPr id="4" name="Picture 3" descr="I:\明清\新建文件夹\微信图片_20201015100241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6200000">
            <a:off x="5150421" y="1589087"/>
            <a:ext cx="3048000" cy="4060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3968" y="0"/>
            <a:ext cx="4860032" cy="5143500"/>
          </a:xfrm>
          <a:prstGeom prst="rect">
            <a:avLst/>
          </a:prstGeom>
          <a:solidFill>
            <a:schemeClr val="accent1">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51520" y="843558"/>
            <a:ext cx="3888432" cy="4247317"/>
          </a:xfrm>
          <a:prstGeom prst="rect">
            <a:avLst/>
          </a:prstGeom>
          <a:noFill/>
          <a:ln w="19050">
            <a:solidFill>
              <a:srgbClr val="C00000"/>
            </a:solidFill>
            <a:prstDash val="dash"/>
          </a:ln>
        </p:spPr>
        <p:txBody>
          <a:bodyPr wrap="square" rtlCol="0">
            <a:spAutoFit/>
          </a:bodyPr>
          <a:lstStyle/>
          <a:p>
            <a:pPr indent="457200" eaLnBrk="0" hangingPunct="0">
              <a:spcBef>
                <a:spcPct val="50000"/>
              </a:spcBef>
            </a:pPr>
            <a:r>
              <a:rPr lang="zh-CN" altLang="en-US" sz="2000" b="1" dirty="0">
                <a:latin typeface="仿宋" panose="02010609060101010101" charset="-122"/>
                <a:ea typeface="仿宋" panose="02010609060101010101" charset="-122"/>
              </a:rPr>
              <a:t>英国人记载说：“</a:t>
            </a:r>
            <a:r>
              <a:rPr lang="zh-CN" altLang="en-US" sz="2000" b="1" dirty="0">
                <a:solidFill>
                  <a:srgbClr val="C00000"/>
                </a:solidFill>
                <a:latin typeface="仿宋" panose="02010609060101010101" charset="-122"/>
                <a:ea typeface="仿宋" panose="02010609060101010101" charset="-122"/>
              </a:rPr>
              <a:t>北京</a:t>
            </a:r>
            <a:r>
              <a:rPr lang="zh-CN" altLang="en-US" sz="2000" b="1" dirty="0">
                <a:latin typeface="仿宋" panose="02010609060101010101" charset="-122"/>
                <a:ea typeface="仿宋" panose="02010609060101010101" charset="-122"/>
              </a:rPr>
              <a:t>成了真正的坟场，到处都是死人，无人掩埋他们，任凭野狗去啃食躺着的尸体。”</a:t>
            </a:r>
            <a:endParaRPr lang="en-US" altLang="zh-CN" sz="2000" b="1" dirty="0">
              <a:latin typeface="仿宋" panose="02010609060101010101" charset="-122"/>
              <a:ea typeface="仿宋" panose="02010609060101010101" charset="-122"/>
            </a:endParaRPr>
          </a:p>
          <a:p>
            <a:pPr indent="457200" eaLnBrk="0" hangingPunct="0">
              <a:spcBef>
                <a:spcPct val="50000"/>
              </a:spcBef>
            </a:pP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庚子大事记</a:t>
            </a: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七月二十一日记载：“</a:t>
            </a:r>
            <a:r>
              <a:rPr lang="zh-CN" altLang="en-US" sz="2000" b="1" dirty="0">
                <a:solidFill>
                  <a:srgbClr val="C00000"/>
                </a:solidFill>
                <a:latin typeface="仿宋" panose="02010609060101010101" charset="-122"/>
                <a:ea typeface="仿宋" panose="02010609060101010101" charset="-122"/>
              </a:rPr>
              <a:t>皇城之内</a:t>
            </a:r>
            <a:r>
              <a:rPr lang="zh-CN" altLang="en-US" sz="2000" b="1" dirty="0">
                <a:latin typeface="仿宋" panose="02010609060101010101" charset="-122"/>
                <a:ea typeface="仿宋" panose="02010609060101010101" charset="-122"/>
              </a:rPr>
              <a:t>，杀戮更惨，逢人即发枪毙之，常有十数人一户者，拉出以连环枪杀之。以致横尸满地，弃物塞途，人皆踏尸而行。</a:t>
            </a:r>
            <a:r>
              <a:rPr lang="zh-CN" altLang="en-US" sz="2000" b="1" dirty="0">
                <a:solidFill>
                  <a:srgbClr val="C00000"/>
                </a:solidFill>
                <a:latin typeface="仿宋" panose="02010609060101010101" charset="-122"/>
                <a:ea typeface="仿宋" panose="02010609060101010101" charset="-122"/>
              </a:rPr>
              <a:t>皇城以外</a:t>
            </a:r>
            <a:r>
              <a:rPr lang="zh-CN" altLang="en-US" sz="2000" b="1" dirty="0">
                <a:latin typeface="仿宋" panose="02010609060101010101" charset="-122"/>
                <a:ea typeface="仿宋" panose="02010609060101010101" charset="-122"/>
              </a:rPr>
              <a:t>地区的情况亦皆如此。于是，城里居民百家之中，所全不过十室，街巷尸首堆积如山。”</a:t>
            </a:r>
          </a:p>
        </p:txBody>
      </p:sp>
      <p:sp>
        <p:nvSpPr>
          <p:cNvPr id="3"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3.2  </a:t>
            </a:r>
            <a:r>
              <a:rPr lang="zh-CN" altLang="en-US" sz="2200" b="1" kern="1200" dirty="0" smtClean="0">
                <a:solidFill>
                  <a:prstClr val="black"/>
                </a:solidFill>
                <a:latin typeface="江西拙楷" pitchFamily="2" charset="-122"/>
                <a:ea typeface="江西拙楷" pitchFamily="2" charset="-122"/>
                <a:cs typeface="+mn-cs"/>
              </a:rPr>
              <a:t>东南互保</a:t>
            </a:r>
            <a:endParaRPr lang="zh-CN" altLang="en-US" sz="2200" b="1" kern="1200" dirty="0">
              <a:solidFill>
                <a:prstClr val="black"/>
              </a:solidFill>
              <a:latin typeface="江西拙楷" pitchFamily="2" charset="-122"/>
              <a:ea typeface="江西拙楷" pitchFamily="2" charset="-122"/>
              <a:cs typeface="+mn-cs"/>
            </a:endParaRPr>
          </a:p>
        </p:txBody>
      </p:sp>
      <p:sp>
        <p:nvSpPr>
          <p:cNvPr id="5" name="矩形 4"/>
          <p:cNvSpPr/>
          <p:nvPr/>
        </p:nvSpPr>
        <p:spPr>
          <a:xfrm>
            <a:off x="4355976" y="557267"/>
            <a:ext cx="4608512" cy="646331"/>
          </a:xfrm>
          <a:prstGeom prst="rect">
            <a:avLst/>
          </a:prstGeom>
        </p:spPr>
        <p:txBody>
          <a:bodyPr wrap="square">
            <a:spAutoFit/>
          </a:bodyPr>
          <a:lstStyle/>
          <a:p>
            <a:r>
              <a:rPr lang="zh-CN" altLang="en-US" b="1" dirty="0" smtClean="0">
                <a:latin typeface="方正清刻本悦宋简体" pitchFamily="2" charset="-122"/>
                <a:ea typeface="方正清刻本悦宋简体" pitchFamily="2" charset="-122"/>
              </a:rPr>
              <a:t>       在北部中国陷入民族战争之中的时候，南部中国却在“</a:t>
            </a:r>
            <a:r>
              <a:rPr lang="zh-CN" altLang="en-US" b="1" dirty="0" smtClean="0">
                <a:solidFill>
                  <a:srgbClr val="C00000"/>
                </a:solidFill>
                <a:latin typeface="方正清刻本悦宋简体" pitchFamily="2" charset="-122"/>
                <a:ea typeface="方正清刻本悦宋简体" pitchFamily="2" charset="-122"/>
              </a:rPr>
              <a:t>中外互保</a:t>
            </a:r>
            <a:r>
              <a:rPr lang="zh-CN" altLang="en-US" b="1" dirty="0" smtClean="0">
                <a:latin typeface="方正清刻本悦宋简体" pitchFamily="2" charset="-122"/>
                <a:ea typeface="方正清刻本悦宋简体" pitchFamily="2" charset="-122"/>
              </a:rPr>
              <a:t>”下依然一派旧景。</a:t>
            </a:r>
            <a:endParaRPr lang="zh-CN" altLang="en-US" dirty="0">
              <a:latin typeface="方正清刻本悦宋简体" pitchFamily="2" charset="-122"/>
              <a:ea typeface="方正清刻本悦宋简体" pitchFamily="2" charset="-122"/>
            </a:endParaRPr>
          </a:p>
        </p:txBody>
      </p:sp>
      <p:sp>
        <p:nvSpPr>
          <p:cNvPr id="7" name="矩形 6"/>
          <p:cNvSpPr/>
          <p:nvPr/>
        </p:nvSpPr>
        <p:spPr>
          <a:xfrm>
            <a:off x="4283968" y="1203598"/>
            <a:ext cx="4716016" cy="2964914"/>
          </a:xfrm>
          <a:prstGeom prst="rect">
            <a:avLst/>
          </a:prstGeom>
        </p:spPr>
        <p:txBody>
          <a:bodyPr wrap="square">
            <a:spAutoFit/>
          </a:bodyPr>
          <a:lstStyle/>
          <a:p>
            <a:pPr indent="457200" eaLnBrk="0" hangingPunct="0">
              <a:lnSpc>
                <a:spcPts val="2800"/>
              </a:lnSpc>
              <a:spcBef>
                <a:spcPct val="50000"/>
              </a:spcBef>
            </a:pPr>
            <a:r>
              <a:rPr lang="zh-CN" altLang="en-US" b="1" dirty="0" smtClean="0">
                <a:latin typeface="方正清刻本悦宋简体" pitchFamily="2" charset="-122"/>
                <a:ea typeface="方正清刻本悦宋简体" pitchFamily="2" charset="-122"/>
              </a:rPr>
              <a:t>东南互保的这种两重性，使它对当时的中国社会产生过两重影响。一方面它压抑了南方地区的反帝运动，另一方面它又阻止了八国联军的南下蹂躏；一方面它免除了列强在扑杀北方义和团时的南顾之忧，另一方面它又使战胜之后的列强在处置中国时不能不正视驻守东南的几十万军队。</a:t>
            </a:r>
            <a:endParaRPr lang="en-US" altLang="zh-CN" b="1" dirty="0" smtClean="0">
              <a:latin typeface="方正清刻本悦宋简体" pitchFamily="2" charset="-122"/>
              <a:ea typeface="方正清刻本悦宋简体" pitchFamily="2" charset="-122"/>
            </a:endParaRPr>
          </a:p>
          <a:p>
            <a:pPr algn="r" eaLnBrk="0" hangingPunct="0">
              <a:lnSpc>
                <a:spcPts val="2800"/>
              </a:lnSpc>
            </a:pPr>
            <a:r>
              <a:rPr lang="en-US" altLang="zh-CN" b="1" dirty="0" smtClean="0">
                <a:latin typeface="方正清刻本悦宋简体" pitchFamily="2" charset="-122"/>
                <a:ea typeface="方正清刻本悦宋简体" pitchFamily="2" charset="-122"/>
              </a:rPr>
              <a:t>——</a:t>
            </a:r>
            <a:r>
              <a:rPr lang="zh-CN" altLang="en-US" b="1" dirty="0" smtClean="0">
                <a:latin typeface="方正清刻本悦宋简体" pitchFamily="2" charset="-122"/>
                <a:ea typeface="方正清刻本悦宋简体" pitchFamily="2" charset="-122"/>
              </a:rPr>
              <a:t>陈旭麓</a:t>
            </a:r>
            <a:r>
              <a:rPr lang="en-US" altLang="zh-CN" b="1" dirty="0" smtClean="0">
                <a:latin typeface="方正清刻本悦宋简体" pitchFamily="2" charset="-122"/>
                <a:ea typeface="方正清刻本悦宋简体" pitchFamily="2" charset="-122"/>
              </a:rPr>
              <a:t>《</a:t>
            </a:r>
            <a:r>
              <a:rPr lang="zh-CN" altLang="en-US" b="1" dirty="0" smtClean="0">
                <a:latin typeface="方正清刻本悦宋简体" pitchFamily="2" charset="-122"/>
                <a:ea typeface="方正清刻本悦宋简体" pitchFamily="2" charset="-122"/>
              </a:rPr>
              <a:t>近代中国社会的新陈代谢</a:t>
            </a:r>
            <a:r>
              <a:rPr lang="en-US" altLang="zh-CN" b="1" dirty="0" smtClean="0">
                <a:latin typeface="方正清刻本悦宋简体" pitchFamily="2" charset="-122"/>
                <a:ea typeface="方正清刻本悦宋简体" pitchFamily="2" charset="-122"/>
              </a:rPr>
              <a:t>》</a:t>
            </a:r>
            <a:endParaRPr lang="en-US" altLang="zh-CN" b="1" dirty="0">
              <a:latin typeface="方正清刻本悦宋简体" pitchFamily="2" charset="-122"/>
              <a:ea typeface="方正清刻本悦宋简体" pitchFamily="2" charset="-122"/>
            </a:endParaRPr>
          </a:p>
        </p:txBody>
      </p:sp>
      <p:grpSp>
        <p:nvGrpSpPr>
          <p:cNvPr id="13" name="组合 12"/>
          <p:cNvGrpSpPr/>
          <p:nvPr/>
        </p:nvGrpSpPr>
        <p:grpSpPr>
          <a:xfrm>
            <a:off x="179512" y="483518"/>
            <a:ext cx="3960440" cy="4517694"/>
            <a:chOff x="107504" y="214296"/>
            <a:chExt cx="3960440" cy="4517694"/>
          </a:xfrm>
        </p:grpSpPr>
        <p:grpSp>
          <p:nvGrpSpPr>
            <p:cNvPr id="14" name="组合 5"/>
            <p:cNvGrpSpPr/>
            <p:nvPr/>
          </p:nvGrpSpPr>
          <p:grpSpPr>
            <a:xfrm>
              <a:off x="107504" y="555526"/>
              <a:ext cx="3960440" cy="4176464"/>
              <a:chOff x="611560" y="1851670"/>
              <a:chExt cx="3960440" cy="4176464"/>
            </a:xfrm>
          </p:grpSpPr>
          <p:sp>
            <p:nvSpPr>
              <p:cNvPr id="21" name="矩形 20"/>
              <p:cNvSpPr/>
              <p:nvPr/>
            </p:nvSpPr>
            <p:spPr>
              <a:xfrm>
                <a:off x="611560" y="1851670"/>
                <a:ext cx="3960440" cy="4176464"/>
              </a:xfrm>
              <a:prstGeom prst="rect">
                <a:avLst/>
              </a:prstGeom>
              <a:solidFill>
                <a:schemeClr val="accent2">
                  <a:lumMod val="40000"/>
                  <a:lumOff val="60000"/>
                </a:schemeClr>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11"/>
              <p:cNvSpPr txBox="1"/>
              <p:nvPr/>
            </p:nvSpPr>
            <p:spPr>
              <a:xfrm>
                <a:off x="611560" y="2117851"/>
                <a:ext cx="3960440" cy="1573508"/>
              </a:xfrm>
              <a:prstGeom prst="rect">
                <a:avLst/>
              </a:prstGeom>
              <a:noFill/>
            </p:spPr>
            <p:txBody>
              <a:bodyPr wrap="square" lIns="34290" tIns="17145" rIns="34290" bIns="17145"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东南互保：</a:t>
                </a:r>
                <a:r>
                  <a:rPr lang="en-US" altLang="zh-CN" sz="2000" b="1" dirty="0" smtClean="0">
                    <a:latin typeface="仿宋" panose="02010609060101010101" charset="-122"/>
                    <a:ea typeface="仿宋" panose="02010609060101010101" charset="-122"/>
                    <a:cs typeface="宋体" panose="02010600030101010101" pitchFamily="2" charset="-122"/>
                  </a:rPr>
                  <a:t>1900</a:t>
                </a:r>
                <a:r>
                  <a:rPr lang="zh-CN" altLang="en-US" sz="2000" b="1" dirty="0" smtClean="0">
                    <a:latin typeface="仿宋" panose="02010609060101010101" charset="-122"/>
                    <a:ea typeface="仿宋" panose="02010609060101010101" charset="-122"/>
                    <a:cs typeface="宋体" panose="02010600030101010101" pitchFamily="2" charset="-122"/>
                  </a:rPr>
                  <a:t>年</a:t>
                </a:r>
                <a:r>
                  <a:rPr lang="en-US" altLang="zh-CN" sz="2000" b="1" dirty="0" smtClean="0">
                    <a:latin typeface="仿宋" panose="02010609060101010101" charset="-122"/>
                    <a:ea typeface="仿宋" panose="02010609060101010101" charset="-122"/>
                    <a:cs typeface="宋体" panose="02010600030101010101" pitchFamily="2" charset="-122"/>
                  </a:rPr>
                  <a:t>6</a:t>
                </a:r>
                <a:r>
                  <a:rPr lang="zh-CN" altLang="en-US" sz="2000" b="1" dirty="0" smtClean="0">
                    <a:latin typeface="仿宋" panose="02010609060101010101" charset="-122"/>
                    <a:ea typeface="仿宋" panose="02010609060101010101" charset="-122"/>
                    <a:cs typeface="宋体" panose="02010600030101010101" pitchFamily="2" charset="-122"/>
                  </a:rPr>
                  <a:t>月，清朝南方各省督抚与列强达成“东南互保”协议，规定（在华洋人）上海租界归各国共同保护，长江及苏杭内地均归各省督抚保护。</a:t>
                </a:r>
              </a:p>
            </p:txBody>
          </p:sp>
        </p:grpSp>
        <p:grpSp>
          <p:nvGrpSpPr>
            <p:cNvPr id="15" name="组合 2"/>
            <p:cNvGrpSpPr/>
            <p:nvPr/>
          </p:nvGrpSpPr>
          <p:grpSpPr>
            <a:xfrm>
              <a:off x="285720" y="214296"/>
              <a:ext cx="1571636" cy="624449"/>
              <a:chOff x="714348" y="4357700"/>
              <a:chExt cx="1071570" cy="624449"/>
            </a:xfrm>
          </p:grpSpPr>
          <p:pic>
            <p:nvPicPr>
              <p:cNvPr id="19" name="图片 3" descr="印章"/>
              <p:cNvPicPr>
                <a:picLocks noChangeAspect="1"/>
              </p:cNvPicPr>
              <p:nvPr/>
            </p:nvPicPr>
            <p:blipFill>
              <a:blip r:embed="rId2" cstate="screen">
                <a:lum bright="10000" contrast="-30000"/>
              </a:blip>
              <a:stretch>
                <a:fillRect/>
              </a:stretch>
            </p:blipFill>
            <p:spPr>
              <a:xfrm rot="5400000">
                <a:off x="937908" y="4134140"/>
                <a:ext cx="624449" cy="1071570"/>
              </a:xfrm>
              <a:prstGeom prst="rect">
                <a:avLst/>
              </a:prstGeom>
            </p:spPr>
          </p:pic>
          <p:sp>
            <p:nvSpPr>
              <p:cNvPr id="20" name="矩形 4"/>
              <p:cNvSpPr/>
              <p:nvPr/>
            </p:nvSpPr>
            <p:spPr>
              <a:xfrm>
                <a:off x="785785" y="4421995"/>
                <a:ext cx="1000133" cy="461665"/>
              </a:xfrm>
              <a:prstGeom prst="rect">
                <a:avLst/>
              </a:prstGeom>
            </p:spPr>
            <p:txBody>
              <a:bodyPr wrap="square">
                <a:spAutoFit/>
              </a:bodyPr>
              <a:lstStyle/>
              <a:p>
                <a:pPr algn="l" rtl="0"/>
                <a:r>
                  <a:rPr lang="zh-CN" altLang="en-US" sz="2400" b="1" dirty="0" smtClean="0">
                    <a:solidFill>
                      <a:prstClr val="black"/>
                    </a:solidFill>
                    <a:latin typeface="方正卡通简体" pitchFamily="65" charset="-122"/>
                    <a:ea typeface="方正卡通简体" pitchFamily="65" charset="-122"/>
                  </a:rPr>
                  <a:t>名词解释</a:t>
                </a:r>
                <a:endParaRPr lang="en-US" altLang="zh-CN" sz="2400" b="1" kern="1200" dirty="0">
                  <a:solidFill>
                    <a:prstClr val="black"/>
                  </a:solidFill>
                  <a:latin typeface="方正卡通简体" pitchFamily="65" charset="-122"/>
                  <a:ea typeface="方正卡通简体" pitchFamily="65" charset="-122"/>
                  <a:cs typeface="+mn-cs"/>
                </a:endParaRPr>
              </a:p>
            </p:txBody>
          </p:sp>
        </p:grpSp>
        <p:grpSp>
          <p:nvGrpSpPr>
            <p:cNvPr id="16" name="组合 9"/>
            <p:cNvGrpSpPr/>
            <p:nvPr/>
          </p:nvGrpSpPr>
          <p:grpSpPr>
            <a:xfrm>
              <a:off x="323528" y="2427734"/>
              <a:ext cx="3384376" cy="2304256"/>
              <a:chOff x="4584501" y="1363803"/>
              <a:chExt cx="6096000" cy="4876800"/>
            </a:xfrm>
          </p:grpSpPr>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4584501" y="1363803"/>
                <a:ext cx="6096000" cy="48768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6934" y="1759978"/>
                <a:ext cx="1693670" cy="2323236"/>
              </a:xfrm>
              <a:prstGeom prst="rect">
                <a:avLst/>
              </a:prstGeom>
            </p:spPr>
          </p:pic>
        </p:grpSp>
      </p:grpSp>
      <p:sp>
        <p:nvSpPr>
          <p:cNvPr id="23" name="文本框 12"/>
          <p:cNvSpPr txBox="1"/>
          <p:nvPr/>
        </p:nvSpPr>
        <p:spPr>
          <a:xfrm>
            <a:off x="4273296" y="4033134"/>
            <a:ext cx="4691192" cy="512448"/>
          </a:xfrm>
          <a:prstGeom prst="rect">
            <a:avLst/>
          </a:prstGeom>
          <a:noFill/>
          <a:ln w="38100">
            <a:noFill/>
          </a:ln>
        </p:spPr>
        <p:txBody>
          <a:bodyPr wrap="square" lIns="68580" tIns="34290" rIns="68580" bIns="34290" rtlCol="0">
            <a:spAutoFit/>
          </a:bodyPr>
          <a:lstStyle/>
          <a:p>
            <a:pPr algn="ctr">
              <a:lnSpc>
                <a:spcPct val="120000"/>
              </a:lnSpc>
            </a:pPr>
            <a:r>
              <a:rPr kumimoji="1" lang="zh-CN" altLang="en-US" sz="2400" b="1" spc="225" dirty="0">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rPr>
              <a:t> </a:t>
            </a:r>
            <a:r>
              <a:rPr kumimoji="1" lang="zh-CN" altLang="en-US" sz="2400" b="1" spc="225" dirty="0">
                <a:solidFill>
                  <a:srgbClr val="FF0000"/>
                </a:solidFill>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rPr>
              <a:t>中央权威式微，地方势力扩张</a:t>
            </a:r>
            <a:endParaRPr kumimoji="1" lang="en-US" altLang="zh-CN" sz="2400" b="1" spc="225" dirty="0">
              <a:solidFill>
                <a:srgbClr val="FF0000"/>
              </a:solidFill>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endParaRPr>
          </a:p>
        </p:txBody>
      </p:sp>
      <p:sp>
        <p:nvSpPr>
          <p:cNvPr id="24" name="文本框 15"/>
          <p:cNvSpPr txBox="1"/>
          <p:nvPr/>
        </p:nvSpPr>
        <p:spPr>
          <a:xfrm>
            <a:off x="4273296" y="4571440"/>
            <a:ext cx="4691192" cy="512448"/>
          </a:xfrm>
          <a:prstGeom prst="rect">
            <a:avLst/>
          </a:prstGeom>
          <a:noFill/>
          <a:ln w="38100">
            <a:noFill/>
          </a:ln>
        </p:spPr>
        <p:txBody>
          <a:bodyPr wrap="square" lIns="68580" tIns="34290" rIns="68580" bIns="34290" rtlCol="0">
            <a:spAutoFit/>
          </a:bodyPr>
          <a:lstStyle/>
          <a:p>
            <a:pPr algn="ctr">
              <a:lnSpc>
                <a:spcPct val="120000"/>
              </a:lnSpc>
            </a:pPr>
            <a:r>
              <a:rPr kumimoji="1" lang="zh-CN" altLang="en-US" sz="2400" b="1" spc="225" dirty="0">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rPr>
              <a:t> </a:t>
            </a:r>
            <a:r>
              <a:rPr kumimoji="1" lang="zh-CN" altLang="en-US" sz="2400" b="1" spc="225" dirty="0">
                <a:solidFill>
                  <a:srgbClr val="FF0000"/>
                </a:solidFill>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rPr>
              <a:t>严重动摇清政府统治的根基</a:t>
            </a:r>
            <a:endParaRPr kumimoji="1" lang="en-US" altLang="zh-CN" sz="2400" b="1" spc="225" dirty="0">
              <a:solidFill>
                <a:srgbClr val="FF0000"/>
              </a:solidFill>
              <a:effectLst>
                <a:glow rad="63500">
                  <a:schemeClr val="accent3">
                    <a:satMod val="175000"/>
                    <a:alpha val="40000"/>
                  </a:schemeClr>
                </a:glow>
                <a:outerShdw blurRad="50800" dist="38100" dir="2700000" algn="tl" rotWithShape="0">
                  <a:prstClr val="black">
                    <a:alpha val="40000"/>
                  </a:prstClr>
                </a:outerShdw>
              </a:effectLst>
              <a:latin typeface="江西拙楷" pitchFamily="2" charset="-122"/>
              <a:ea typeface="江西拙楷" pitchFamily="2"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xit" presetSubtype="10" fill="hold" grpId="0" nodeType="with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视频水印大"/>
          <p:cNvPicPr>
            <a:picLocks noChangeAspect="1"/>
          </p:cNvPicPr>
          <p:nvPr/>
        </p:nvPicPr>
        <p:blipFill>
          <a:blip r:embed="rId2" cstate="print"/>
          <a:stretch>
            <a:fillRect/>
          </a:stretch>
        </p:blipFill>
        <p:spPr>
          <a:xfrm>
            <a:off x="3811905" y="4288790"/>
            <a:ext cx="4864100" cy="673100"/>
          </a:xfrm>
          <a:prstGeom prst="rect">
            <a:avLst/>
          </a:prstGeom>
        </p:spPr>
      </p:pic>
      <p:sp>
        <p:nvSpPr>
          <p:cNvPr id="2"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3.3  </a:t>
            </a:r>
            <a:r>
              <a:rPr lang="en-US" altLang="zh-CN" sz="2200" b="1" dirty="0" smtClean="0">
                <a:solidFill>
                  <a:prstClr val="black"/>
                </a:solidFill>
                <a:latin typeface="江西拙楷" pitchFamily="2" charset="-122"/>
                <a:ea typeface="江西拙楷" pitchFamily="2" charset="-122"/>
              </a:rPr>
              <a:t>《</a:t>
            </a:r>
            <a:r>
              <a:rPr lang="zh-CN" altLang="en-US" sz="2200" b="1" dirty="0" smtClean="0">
                <a:solidFill>
                  <a:prstClr val="black"/>
                </a:solidFill>
                <a:latin typeface="江西拙楷" pitchFamily="2" charset="-122"/>
                <a:ea typeface="江西拙楷" pitchFamily="2" charset="-122"/>
              </a:rPr>
              <a:t>辛丑条约</a:t>
            </a:r>
            <a:r>
              <a:rPr lang="en-US" altLang="zh-CN" sz="2200" b="1" dirty="0" smtClean="0">
                <a:solidFill>
                  <a:prstClr val="black"/>
                </a:solidFill>
                <a:latin typeface="江西拙楷" pitchFamily="2" charset="-122"/>
                <a:ea typeface="江西拙楷" pitchFamily="2" charset="-122"/>
              </a:rPr>
              <a:t>》</a:t>
            </a:r>
            <a:r>
              <a:rPr lang="zh-CN" altLang="en-US" sz="2200" b="1" dirty="0" smtClean="0">
                <a:solidFill>
                  <a:prstClr val="black"/>
                </a:solidFill>
                <a:latin typeface="江西拙楷" pitchFamily="2" charset="-122"/>
                <a:ea typeface="江西拙楷" pitchFamily="2" charset="-122"/>
              </a:rPr>
              <a:t>的影响</a:t>
            </a:r>
            <a:endParaRPr lang="zh-CN" altLang="en-US" sz="2200" b="1" kern="1200" dirty="0">
              <a:solidFill>
                <a:prstClr val="black"/>
              </a:solidFill>
              <a:latin typeface="江西拙楷" pitchFamily="2" charset="-122"/>
              <a:ea typeface="江西拙楷" pitchFamily="2" charset="-122"/>
              <a:cs typeface="+mn-cs"/>
            </a:endParaRPr>
          </a:p>
        </p:txBody>
      </p:sp>
      <p:sp>
        <p:nvSpPr>
          <p:cNvPr id="3" name="直接连接符 35"/>
          <p:cNvSpPr/>
          <p:nvPr/>
        </p:nvSpPr>
        <p:spPr>
          <a:xfrm rot="16380000" flipV="1">
            <a:off x="2680632" y="2484331"/>
            <a:ext cx="3600000" cy="180000"/>
          </a:xfrm>
          <a:prstGeom prst="line">
            <a:avLst/>
          </a:prstGeom>
          <a:ln w="28575" cap="flat" cmpd="sng">
            <a:solidFill>
              <a:schemeClr val="accent2"/>
            </a:solidFill>
            <a:prstDash val="sysDot"/>
            <a:round/>
            <a:headEnd type="none" w="med" len="med"/>
            <a:tailEnd type="none" w="med" len="med"/>
          </a:ln>
        </p:spPr>
      </p:sp>
      <p:sp>
        <p:nvSpPr>
          <p:cNvPr id="4" name="直接连接符 35"/>
          <p:cNvSpPr/>
          <p:nvPr/>
        </p:nvSpPr>
        <p:spPr>
          <a:xfrm flipV="1">
            <a:off x="1011798" y="737765"/>
            <a:ext cx="7731257" cy="8827"/>
          </a:xfrm>
          <a:prstGeom prst="line">
            <a:avLst/>
          </a:prstGeom>
          <a:ln w="28575" cap="flat" cmpd="sng">
            <a:solidFill>
              <a:schemeClr val="accent2"/>
            </a:solidFill>
            <a:prstDash val="sysDot"/>
            <a:round/>
            <a:headEnd type="none" w="med" len="med"/>
            <a:tailEnd type="none" w="med" len="med"/>
          </a:ln>
        </p:spPr>
      </p:sp>
      <p:sp>
        <p:nvSpPr>
          <p:cNvPr id="5" name="直接连接符 35"/>
          <p:cNvSpPr/>
          <p:nvPr/>
        </p:nvSpPr>
        <p:spPr>
          <a:xfrm>
            <a:off x="1037198" y="1240745"/>
            <a:ext cx="7665665" cy="2858"/>
          </a:xfrm>
          <a:prstGeom prst="line">
            <a:avLst/>
          </a:prstGeom>
          <a:ln w="28575" cap="flat" cmpd="sng">
            <a:solidFill>
              <a:schemeClr val="accent2"/>
            </a:solidFill>
            <a:prstDash val="sysDot"/>
            <a:round/>
            <a:headEnd type="none" w="med" len="med"/>
            <a:tailEnd type="none" w="med" len="med"/>
          </a:ln>
        </p:spPr>
      </p:sp>
      <p:sp>
        <p:nvSpPr>
          <p:cNvPr id="6" name="直接连接符 35"/>
          <p:cNvSpPr/>
          <p:nvPr/>
        </p:nvSpPr>
        <p:spPr>
          <a:xfrm>
            <a:off x="1010528" y="1776804"/>
            <a:ext cx="7665665" cy="2858"/>
          </a:xfrm>
          <a:prstGeom prst="line">
            <a:avLst/>
          </a:prstGeom>
          <a:ln w="28575" cap="flat" cmpd="sng">
            <a:solidFill>
              <a:schemeClr val="accent2"/>
            </a:solidFill>
            <a:prstDash val="sysDot"/>
            <a:round/>
            <a:headEnd type="none" w="med" len="med"/>
            <a:tailEnd type="none" w="med" len="med"/>
          </a:ln>
        </p:spPr>
      </p:sp>
      <p:sp>
        <p:nvSpPr>
          <p:cNvPr id="7" name="直接连接符 35"/>
          <p:cNvSpPr/>
          <p:nvPr/>
        </p:nvSpPr>
        <p:spPr>
          <a:xfrm>
            <a:off x="989262" y="2877462"/>
            <a:ext cx="7665665" cy="2858"/>
          </a:xfrm>
          <a:prstGeom prst="line">
            <a:avLst/>
          </a:prstGeom>
          <a:ln w="28575" cap="flat" cmpd="sng">
            <a:solidFill>
              <a:schemeClr val="accent2"/>
            </a:solidFill>
            <a:prstDash val="sysDot"/>
            <a:round/>
            <a:headEnd type="none" w="med" len="med"/>
            <a:tailEnd type="none" w="med" len="med"/>
          </a:ln>
        </p:spPr>
      </p:sp>
      <p:sp>
        <p:nvSpPr>
          <p:cNvPr id="8" name="直接连接符 35"/>
          <p:cNvSpPr/>
          <p:nvPr/>
        </p:nvSpPr>
        <p:spPr>
          <a:xfrm>
            <a:off x="896267" y="3744416"/>
            <a:ext cx="7665665" cy="2858"/>
          </a:xfrm>
          <a:prstGeom prst="line">
            <a:avLst/>
          </a:prstGeom>
          <a:ln w="28575" cap="flat" cmpd="sng">
            <a:solidFill>
              <a:schemeClr val="accent2"/>
            </a:solidFill>
            <a:prstDash val="sysDot"/>
            <a:round/>
            <a:headEnd type="none" w="med" len="med"/>
            <a:tailEnd type="none" w="med" len="med"/>
          </a:ln>
        </p:spPr>
      </p:sp>
      <p:sp>
        <p:nvSpPr>
          <p:cNvPr id="9" name="文本框 18"/>
          <p:cNvSpPr txBox="1"/>
          <p:nvPr/>
        </p:nvSpPr>
        <p:spPr>
          <a:xfrm>
            <a:off x="4489030" y="1302998"/>
            <a:ext cx="4208627"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sz="2000" strike="noStrike" noProof="1">
                <a:solidFill>
                  <a:schemeClr val="accent2">
                    <a:lumMod val="50000"/>
                  </a:schemeClr>
                </a:solidFill>
                <a:latin typeface="方正清刻本悦宋简体" pitchFamily="2" charset="-122"/>
                <a:ea typeface="方正清刻本悦宋简体" pitchFamily="2" charset="-122"/>
              </a:rPr>
              <a:t>加重人民苦难,列强控制税收</a:t>
            </a:r>
          </a:p>
        </p:txBody>
      </p:sp>
      <p:sp>
        <p:nvSpPr>
          <p:cNvPr id="10" name="直接连接符 35"/>
          <p:cNvSpPr/>
          <p:nvPr/>
        </p:nvSpPr>
        <p:spPr>
          <a:xfrm>
            <a:off x="922937" y="4320480"/>
            <a:ext cx="7665665" cy="2858"/>
          </a:xfrm>
          <a:prstGeom prst="line">
            <a:avLst/>
          </a:prstGeom>
          <a:ln w="28575" cap="flat" cmpd="sng">
            <a:solidFill>
              <a:schemeClr val="accent2"/>
            </a:solidFill>
            <a:prstDash val="sysDot"/>
            <a:round/>
            <a:headEnd type="none" w="med" len="med"/>
            <a:tailEnd type="none" w="med" len="med"/>
          </a:ln>
        </p:spPr>
      </p:sp>
      <p:sp>
        <p:nvSpPr>
          <p:cNvPr id="11" name="文本框 9"/>
          <p:cNvSpPr txBox="1"/>
          <p:nvPr/>
        </p:nvSpPr>
        <p:spPr>
          <a:xfrm>
            <a:off x="1691680" y="771550"/>
            <a:ext cx="1587067"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zh-CN" altLang="en-US" sz="2000" b="1" strike="noStrike" noProof="1" smtClean="0">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rPr>
              <a:t>主要内容</a:t>
            </a:r>
            <a:endParaRPr lang="zh-CN" altLang="en-US" sz="2000" b="1" strike="noStrike" noProof="1" smtClean="0">
              <a:ln>
                <a:noFill/>
              </a:ln>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sym typeface="+mn-ea"/>
            </a:endParaRPr>
          </a:p>
        </p:txBody>
      </p:sp>
      <p:sp>
        <p:nvSpPr>
          <p:cNvPr id="12" name="文本框 12"/>
          <p:cNvSpPr txBox="1"/>
          <p:nvPr/>
        </p:nvSpPr>
        <p:spPr>
          <a:xfrm>
            <a:off x="5856212" y="771550"/>
            <a:ext cx="1084580"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zh-CN" altLang="en-US" sz="2000" b="1" strike="noStrike" noProof="1">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rPr>
              <a:t>危害</a:t>
            </a:r>
            <a:endParaRPr lang="zh-CN" altLang="en-US" sz="2000" b="1" strike="noStrike" noProof="1" smtClean="0">
              <a:ln>
                <a:noFill/>
              </a:ln>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sym typeface="+mn-ea"/>
            </a:endParaRPr>
          </a:p>
        </p:txBody>
      </p:sp>
      <p:sp>
        <p:nvSpPr>
          <p:cNvPr id="13" name="文本框 22"/>
          <p:cNvSpPr txBox="1"/>
          <p:nvPr/>
        </p:nvSpPr>
        <p:spPr>
          <a:xfrm>
            <a:off x="683568" y="1282645"/>
            <a:ext cx="3769326"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zh-CN" altLang="en-US" sz="2000" strike="noStrike" noProof="1">
                <a:solidFill>
                  <a:srgbClr val="C00000"/>
                </a:solidFill>
                <a:latin typeface="方正清刻本悦宋简体" pitchFamily="2" charset="-122"/>
                <a:ea typeface="方正清刻本悦宋简体" pitchFamily="2" charset="-122"/>
              </a:rPr>
              <a:t>赔</a:t>
            </a:r>
            <a:r>
              <a:rPr lang="zh-CN" altLang="en-US" sz="2000" strike="noStrike" noProof="1">
                <a:solidFill>
                  <a:schemeClr val="tx1">
                    <a:lumMod val="50000"/>
                  </a:schemeClr>
                </a:solidFill>
                <a:latin typeface="方正清刻本悦宋简体" pitchFamily="2" charset="-122"/>
                <a:ea typeface="方正清刻本悦宋简体" pitchFamily="2" charset="-122"/>
              </a:rPr>
              <a:t>4.5亿两白银，税收抵押</a:t>
            </a:r>
          </a:p>
        </p:txBody>
      </p:sp>
      <p:sp>
        <p:nvSpPr>
          <p:cNvPr id="14" name="文本框 23"/>
          <p:cNvSpPr txBox="1"/>
          <p:nvPr/>
        </p:nvSpPr>
        <p:spPr>
          <a:xfrm>
            <a:off x="715474" y="1856692"/>
            <a:ext cx="3784518" cy="1015663"/>
          </a:xfrm>
          <a:prstGeom prst="rect">
            <a:avLst/>
          </a:prstGeom>
          <a:noFill/>
          <a:ln w="9525" cap="flat" cmpd="sng">
            <a:noFill/>
            <a:prstDash val="solid"/>
            <a:bevel/>
            <a:headEnd type="none" w="med" len="med"/>
            <a:tailEnd type="none" w="med" len="med"/>
          </a:ln>
          <a:effectLst/>
        </p:spPr>
        <p:txBody>
          <a:bodyPr vert="horz" wrap="square" anchor="t">
            <a:spAutoFit/>
          </a:bodyPr>
          <a:lstStyle/>
          <a:p>
            <a:pPr eaLnBrk="0" fontAlgn="base" hangingPunct="0">
              <a:buClr>
                <a:srgbClr val="000000"/>
              </a:buClr>
            </a:pPr>
            <a:r>
              <a:rPr lang="zh-CN" altLang="en-US" sz="2000" strike="noStrike" noProof="1">
                <a:solidFill>
                  <a:schemeClr val="tx1">
                    <a:lumMod val="50000"/>
                  </a:schemeClr>
                </a:solidFill>
                <a:latin typeface="方正清刻本悦宋简体" pitchFamily="2" charset="-122"/>
                <a:ea typeface="方正清刻本悦宋简体" pitchFamily="2" charset="-122"/>
              </a:rPr>
              <a:t>在北京</a:t>
            </a:r>
            <a:r>
              <a:rPr lang="zh-CN" altLang="en-US" sz="2000" noProof="1">
                <a:solidFill>
                  <a:srgbClr val="C00000"/>
                </a:solidFill>
                <a:latin typeface="方正清刻本悦宋简体" pitchFamily="2" charset="-122"/>
                <a:ea typeface="方正清刻本悦宋简体" pitchFamily="2" charset="-122"/>
              </a:rPr>
              <a:t>设</a:t>
            </a:r>
            <a:r>
              <a:rPr lang="zh-CN" altLang="en-US" sz="2000" strike="noStrike" noProof="1">
                <a:solidFill>
                  <a:schemeClr val="tx1">
                    <a:lumMod val="50000"/>
                  </a:schemeClr>
                </a:solidFill>
                <a:latin typeface="方正清刻本悦宋简体" pitchFamily="2" charset="-122"/>
                <a:ea typeface="方正清刻本悦宋简体" pitchFamily="2" charset="-122"/>
              </a:rPr>
              <a:t>使馆区，允许外国驻兵</a:t>
            </a:r>
            <a:r>
              <a:rPr lang="zh-CN" altLang="en-US" sz="2000" noProof="1" smtClean="0">
                <a:solidFill>
                  <a:schemeClr val="tx1">
                    <a:lumMod val="50000"/>
                  </a:schemeClr>
                </a:solidFill>
                <a:latin typeface="方正清刻本悦宋简体" pitchFamily="2" charset="-122"/>
                <a:ea typeface="方正清刻本悦宋简体" pitchFamily="2" charset="-122"/>
              </a:rPr>
              <a:t>保护，改总理衙门为外务部，居六部之上</a:t>
            </a:r>
            <a:endParaRPr lang="zh-CN" altLang="en-US" sz="2000" strike="noStrike" noProof="1">
              <a:solidFill>
                <a:schemeClr val="tx1">
                  <a:lumMod val="50000"/>
                </a:schemeClr>
              </a:solidFill>
              <a:latin typeface="方正清刻本悦宋简体" pitchFamily="2" charset="-122"/>
              <a:ea typeface="方正清刻本悦宋简体" pitchFamily="2" charset="-122"/>
            </a:endParaRPr>
          </a:p>
        </p:txBody>
      </p:sp>
      <p:sp>
        <p:nvSpPr>
          <p:cNvPr id="15" name="文本框 24"/>
          <p:cNvSpPr txBox="1"/>
          <p:nvPr/>
        </p:nvSpPr>
        <p:spPr>
          <a:xfrm>
            <a:off x="758004" y="2981952"/>
            <a:ext cx="3604437" cy="707886"/>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zh-CN" altLang="en-US" sz="2000" strike="noStrike" noProof="1">
                <a:solidFill>
                  <a:schemeClr val="tx1">
                    <a:lumMod val="50000"/>
                  </a:schemeClr>
                </a:solidFill>
                <a:latin typeface="方正清刻本悦宋简体" pitchFamily="2" charset="-122"/>
                <a:ea typeface="方正清刻本悦宋简体" pitchFamily="2" charset="-122"/>
              </a:rPr>
              <a:t>准许各国</a:t>
            </a:r>
            <a:r>
              <a:rPr lang="zh-CN" altLang="en-US" sz="2000" noProof="1">
                <a:solidFill>
                  <a:srgbClr val="C00000"/>
                </a:solidFill>
                <a:latin typeface="方正清刻本悦宋简体" pitchFamily="2" charset="-122"/>
                <a:ea typeface="方正清刻本悦宋简体" pitchFamily="2" charset="-122"/>
              </a:rPr>
              <a:t>驻</a:t>
            </a:r>
            <a:r>
              <a:rPr lang="zh-CN" altLang="en-US" sz="2000" strike="noStrike" noProof="1">
                <a:solidFill>
                  <a:schemeClr val="tx1">
                    <a:lumMod val="50000"/>
                  </a:schemeClr>
                </a:solidFill>
                <a:latin typeface="方正清刻本悦宋简体" pitchFamily="2" charset="-122"/>
                <a:ea typeface="方正清刻本悦宋简体" pitchFamily="2" charset="-122"/>
              </a:rPr>
              <a:t>守北京至山海关铁路沿线战略要地</a:t>
            </a:r>
          </a:p>
        </p:txBody>
      </p:sp>
      <p:sp>
        <p:nvSpPr>
          <p:cNvPr id="16" name="文本框 28"/>
          <p:cNvSpPr txBox="1"/>
          <p:nvPr/>
        </p:nvSpPr>
        <p:spPr>
          <a:xfrm>
            <a:off x="789901" y="3825624"/>
            <a:ext cx="3778933"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zh-CN" altLang="en-US" sz="2000" noProof="1">
                <a:solidFill>
                  <a:srgbClr val="C00000"/>
                </a:solidFill>
                <a:latin typeface="方正清刻本悦宋简体" pitchFamily="2" charset="-122"/>
                <a:ea typeface="方正清刻本悦宋简体" pitchFamily="2" charset="-122"/>
              </a:rPr>
              <a:t>惩</a:t>
            </a:r>
            <a:r>
              <a:rPr lang="zh-CN" altLang="en-US" sz="2000" strike="noStrike" noProof="1">
                <a:solidFill>
                  <a:schemeClr val="tx1">
                    <a:lumMod val="50000"/>
                  </a:schemeClr>
                </a:solidFill>
                <a:latin typeface="方正清刻本悦宋简体" pitchFamily="2" charset="-122"/>
                <a:ea typeface="方正清刻本悦宋简体" pitchFamily="2" charset="-122"/>
              </a:rPr>
              <a:t>办反帝官员，取缔反帝组织</a:t>
            </a:r>
          </a:p>
        </p:txBody>
      </p:sp>
      <p:sp>
        <p:nvSpPr>
          <p:cNvPr id="17" name="文本框 29"/>
          <p:cNvSpPr txBox="1"/>
          <p:nvPr/>
        </p:nvSpPr>
        <p:spPr>
          <a:xfrm>
            <a:off x="4548629" y="2099632"/>
            <a:ext cx="2943218"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sz="2000" strike="noStrike" noProof="1" smtClean="0">
                <a:solidFill>
                  <a:schemeClr val="accent2">
                    <a:lumMod val="50000"/>
                  </a:schemeClr>
                </a:solidFill>
                <a:latin typeface="方正清刻本悦宋简体" pitchFamily="2" charset="-122"/>
                <a:ea typeface="方正清刻本悦宋简体" pitchFamily="2" charset="-122"/>
              </a:rPr>
              <a:t>列强</a:t>
            </a:r>
            <a:r>
              <a:rPr lang="zh-CN" altLang="en-US" sz="2000" strike="noStrike" noProof="1" smtClean="0">
                <a:solidFill>
                  <a:schemeClr val="accent2">
                    <a:lumMod val="50000"/>
                  </a:schemeClr>
                </a:solidFill>
                <a:latin typeface="方正清刻本悦宋简体" pitchFamily="2" charset="-122"/>
                <a:ea typeface="方正清刻本悦宋简体" pitchFamily="2" charset="-122"/>
              </a:rPr>
              <a:t>控制中国腹地</a:t>
            </a:r>
            <a:endParaRPr sz="2000" strike="noStrike" noProof="1">
              <a:solidFill>
                <a:schemeClr val="accent2">
                  <a:lumMod val="50000"/>
                </a:schemeClr>
              </a:solidFill>
              <a:latin typeface="方正清刻本悦宋简体" pitchFamily="2" charset="-122"/>
              <a:ea typeface="方正清刻本悦宋简体" pitchFamily="2" charset="-122"/>
            </a:endParaRPr>
          </a:p>
        </p:txBody>
      </p:sp>
      <p:sp>
        <p:nvSpPr>
          <p:cNvPr id="18" name="文本框 30"/>
          <p:cNvSpPr txBox="1"/>
          <p:nvPr/>
        </p:nvSpPr>
        <p:spPr>
          <a:xfrm>
            <a:off x="4474776" y="3128282"/>
            <a:ext cx="3789814"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sz="2000" strike="noStrike" noProof="1">
                <a:solidFill>
                  <a:schemeClr val="accent2">
                    <a:lumMod val="50000"/>
                  </a:schemeClr>
                </a:solidFill>
                <a:latin typeface="方正清刻本悦宋简体" pitchFamily="2" charset="-122"/>
                <a:ea typeface="方正清刻本悦宋简体" pitchFamily="2" charset="-122"/>
              </a:rPr>
              <a:t>便于控制清政府，镇压反帝运动</a:t>
            </a:r>
          </a:p>
        </p:txBody>
      </p:sp>
      <p:sp>
        <p:nvSpPr>
          <p:cNvPr id="19" name="文本框 31"/>
          <p:cNvSpPr txBox="1"/>
          <p:nvPr/>
        </p:nvSpPr>
        <p:spPr>
          <a:xfrm>
            <a:off x="4453212" y="3888432"/>
            <a:ext cx="4193850" cy="400110"/>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sz="2000" strike="noStrike" noProof="1">
                <a:solidFill>
                  <a:schemeClr val="accent2">
                    <a:lumMod val="50000"/>
                  </a:schemeClr>
                </a:solidFill>
                <a:latin typeface="方正清刻本悦宋简体" pitchFamily="2" charset="-122"/>
                <a:ea typeface="方正清刻本悦宋简体" pitchFamily="2" charset="-122"/>
              </a:rPr>
              <a:t>清政府成为“洋人</a:t>
            </a:r>
            <a:r>
              <a:rPr lang="zh-CN" sz="2000" strike="noStrike" noProof="1">
                <a:solidFill>
                  <a:schemeClr val="accent2">
                    <a:lumMod val="50000"/>
                  </a:schemeClr>
                </a:solidFill>
                <a:latin typeface="方正清刻本悦宋简体" pitchFamily="2" charset="-122"/>
                <a:ea typeface="方正清刻本悦宋简体" pitchFamily="2" charset="-122"/>
              </a:rPr>
              <a:t>的</a:t>
            </a:r>
            <a:r>
              <a:rPr sz="2000" strike="noStrike" noProof="1">
                <a:solidFill>
                  <a:schemeClr val="accent2">
                    <a:lumMod val="50000"/>
                  </a:schemeClr>
                </a:solidFill>
                <a:latin typeface="方正清刻本悦宋简体" pitchFamily="2" charset="-122"/>
                <a:ea typeface="方正清刻本悦宋简体" pitchFamily="2" charset="-122"/>
              </a:rPr>
              <a:t>朝廷”</a:t>
            </a:r>
          </a:p>
        </p:txBody>
      </p:sp>
      <p:grpSp>
        <p:nvGrpSpPr>
          <p:cNvPr id="20" name="组合 30"/>
          <p:cNvGrpSpPr/>
          <p:nvPr/>
        </p:nvGrpSpPr>
        <p:grpSpPr>
          <a:xfrm>
            <a:off x="2173657" y="4083918"/>
            <a:ext cx="7006855" cy="1113760"/>
            <a:chOff x="1913893" y="4699998"/>
            <a:chExt cx="7006855" cy="1474826"/>
          </a:xfrm>
        </p:grpSpPr>
        <p:sp>
          <p:nvSpPr>
            <p:cNvPr id="21" name="Freeform 1002"/>
            <p:cNvSpPr>
              <a:spLocks noEditPoints="1"/>
            </p:cNvSpPr>
            <p:nvPr/>
          </p:nvSpPr>
          <p:spPr bwMode="auto">
            <a:xfrm>
              <a:off x="1913893" y="4699998"/>
              <a:ext cx="7006855" cy="1474826"/>
            </a:xfrm>
            <a:custGeom>
              <a:avLst/>
              <a:gdLst>
                <a:gd name="T0" fmla="*/ 11 w 438"/>
                <a:gd name="T1" fmla="*/ 146 h 215"/>
                <a:gd name="T2" fmla="*/ 24 w 438"/>
                <a:gd name="T3" fmla="*/ 158 h 215"/>
                <a:gd name="T4" fmla="*/ 34 w 438"/>
                <a:gd name="T5" fmla="*/ 167 h 215"/>
                <a:gd name="T6" fmla="*/ 31 w 438"/>
                <a:gd name="T7" fmla="*/ 179 h 215"/>
                <a:gd name="T8" fmla="*/ 40 w 438"/>
                <a:gd name="T9" fmla="*/ 174 h 215"/>
                <a:gd name="T10" fmla="*/ 59 w 438"/>
                <a:gd name="T11" fmla="*/ 175 h 215"/>
                <a:gd name="T12" fmla="*/ 44 w 438"/>
                <a:gd name="T13" fmla="*/ 178 h 215"/>
                <a:gd name="T14" fmla="*/ 61 w 438"/>
                <a:gd name="T15" fmla="*/ 178 h 215"/>
                <a:gd name="T16" fmla="*/ 63 w 438"/>
                <a:gd name="T17" fmla="*/ 182 h 215"/>
                <a:gd name="T18" fmla="*/ 45 w 438"/>
                <a:gd name="T19" fmla="*/ 189 h 215"/>
                <a:gd name="T20" fmla="*/ 58 w 438"/>
                <a:gd name="T21" fmla="*/ 194 h 215"/>
                <a:gd name="T22" fmla="*/ 67 w 438"/>
                <a:gd name="T23" fmla="*/ 194 h 215"/>
                <a:gd name="T24" fmla="*/ 83 w 438"/>
                <a:gd name="T25" fmla="*/ 198 h 215"/>
                <a:gd name="T26" fmla="*/ 96 w 438"/>
                <a:gd name="T27" fmla="*/ 205 h 215"/>
                <a:gd name="T28" fmla="*/ 124 w 438"/>
                <a:gd name="T29" fmla="*/ 207 h 215"/>
                <a:gd name="T30" fmla="*/ 139 w 438"/>
                <a:gd name="T31" fmla="*/ 212 h 215"/>
                <a:gd name="T32" fmla="*/ 154 w 438"/>
                <a:gd name="T33" fmla="*/ 213 h 215"/>
                <a:gd name="T34" fmla="*/ 168 w 438"/>
                <a:gd name="T35" fmla="*/ 210 h 215"/>
                <a:gd name="T36" fmla="*/ 185 w 438"/>
                <a:gd name="T37" fmla="*/ 213 h 215"/>
                <a:gd name="T38" fmla="*/ 247 w 438"/>
                <a:gd name="T39" fmla="*/ 211 h 215"/>
                <a:gd name="T40" fmla="*/ 290 w 438"/>
                <a:gd name="T41" fmla="*/ 202 h 215"/>
                <a:gd name="T42" fmla="*/ 322 w 438"/>
                <a:gd name="T43" fmla="*/ 200 h 215"/>
                <a:gd name="T44" fmla="*/ 340 w 438"/>
                <a:gd name="T45" fmla="*/ 195 h 215"/>
                <a:gd name="T46" fmla="*/ 360 w 438"/>
                <a:gd name="T47" fmla="*/ 191 h 215"/>
                <a:gd name="T48" fmla="*/ 368 w 438"/>
                <a:gd name="T49" fmla="*/ 197 h 215"/>
                <a:gd name="T50" fmla="*/ 399 w 438"/>
                <a:gd name="T51" fmla="*/ 198 h 215"/>
                <a:gd name="T52" fmla="*/ 435 w 438"/>
                <a:gd name="T53" fmla="*/ 167 h 215"/>
                <a:gd name="T54" fmla="*/ 413 w 438"/>
                <a:gd name="T55" fmla="*/ 7 h 215"/>
                <a:gd name="T56" fmla="*/ 346 w 438"/>
                <a:gd name="T57" fmla="*/ 7 h 215"/>
                <a:gd name="T58" fmla="*/ 334 w 438"/>
                <a:gd name="T59" fmla="*/ 3 h 215"/>
                <a:gd name="T60" fmla="*/ 308 w 438"/>
                <a:gd name="T61" fmla="*/ 6 h 215"/>
                <a:gd name="T62" fmla="*/ 270 w 438"/>
                <a:gd name="T63" fmla="*/ 22 h 215"/>
                <a:gd name="T64" fmla="*/ 229 w 438"/>
                <a:gd name="T65" fmla="*/ 14 h 215"/>
                <a:gd name="T66" fmla="*/ 168 w 438"/>
                <a:gd name="T67" fmla="*/ 14 h 215"/>
                <a:gd name="T68" fmla="*/ 94 w 438"/>
                <a:gd name="T69" fmla="*/ 17 h 215"/>
                <a:gd name="T70" fmla="*/ 34 w 438"/>
                <a:gd name="T71" fmla="*/ 21 h 215"/>
                <a:gd name="T72" fmla="*/ 22 w 438"/>
                <a:gd name="T73" fmla="*/ 48 h 215"/>
                <a:gd name="T74" fmla="*/ 20 w 438"/>
                <a:gd name="T75" fmla="*/ 106 h 215"/>
                <a:gd name="T76" fmla="*/ 18 w 438"/>
                <a:gd name="T77" fmla="*/ 124 h 215"/>
                <a:gd name="T78" fmla="*/ 6 w 438"/>
                <a:gd name="T79" fmla="*/ 116 h 215"/>
                <a:gd name="T80" fmla="*/ 11 w 438"/>
                <a:gd name="T81" fmla="*/ 132 h 215"/>
                <a:gd name="T82" fmla="*/ 8 w 438"/>
                <a:gd name="T83" fmla="*/ 139 h 215"/>
                <a:gd name="T84" fmla="*/ 9 w 438"/>
                <a:gd name="T85" fmla="*/ 117 h 215"/>
                <a:gd name="T86" fmla="*/ 330 w 438"/>
                <a:gd name="T87" fmla="*/ 3 h 215"/>
                <a:gd name="T88" fmla="*/ 365 w 438"/>
                <a:gd name="T89" fmla="*/ 190 h 215"/>
                <a:gd name="T90" fmla="*/ 336 w 438"/>
                <a:gd name="T91" fmla="*/ 187 h 215"/>
                <a:gd name="T92" fmla="*/ 138 w 438"/>
                <a:gd name="T93" fmla="*/ 208 h 215"/>
                <a:gd name="T94" fmla="*/ 111 w 438"/>
                <a:gd name="T95" fmla="*/ 205 h 215"/>
                <a:gd name="T96" fmla="*/ 101 w 438"/>
                <a:gd name="T97" fmla="*/ 204 h 215"/>
                <a:gd name="T98" fmla="*/ 53 w 438"/>
                <a:gd name="T99" fmla="*/ 175 h 215"/>
                <a:gd name="T100" fmla="*/ 26 w 438"/>
                <a:gd name="T101" fmla="*/ 141 h 215"/>
                <a:gd name="T102" fmla="*/ 90 w 438"/>
                <a:gd name="T103" fmla="*/ 202 h 215"/>
                <a:gd name="T104" fmla="*/ 74 w 438"/>
                <a:gd name="T105" fmla="*/ 190 h 215"/>
                <a:gd name="T106" fmla="*/ 66 w 438"/>
                <a:gd name="T107" fmla="*/ 186 h 215"/>
                <a:gd name="T108" fmla="*/ 54 w 438"/>
                <a:gd name="T109" fmla="*/ 189 h 215"/>
                <a:gd name="T110" fmla="*/ 60 w 438"/>
                <a:gd name="T111" fmla="*/ 185 h 215"/>
                <a:gd name="T112" fmla="*/ 50 w 438"/>
                <a:gd name="T113" fmla="*/ 171 h 215"/>
                <a:gd name="T114" fmla="*/ 32 w 438"/>
                <a:gd name="T115" fmla="*/ 169 h 215"/>
                <a:gd name="T116" fmla="*/ 29 w 438"/>
                <a:gd name="T117" fmla="*/ 160 h 215"/>
                <a:gd name="T118" fmla="*/ 17 w 438"/>
                <a:gd name="T119" fmla="*/ 13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8" h="215">
                  <a:moveTo>
                    <a:pt x="4" y="139"/>
                  </a:moveTo>
                  <a:cubicBezTo>
                    <a:pt x="1" y="139"/>
                    <a:pt x="1" y="139"/>
                    <a:pt x="1" y="139"/>
                  </a:cubicBezTo>
                  <a:cubicBezTo>
                    <a:pt x="1" y="140"/>
                    <a:pt x="4" y="140"/>
                    <a:pt x="6" y="140"/>
                  </a:cubicBezTo>
                  <a:cubicBezTo>
                    <a:pt x="7" y="140"/>
                    <a:pt x="9" y="139"/>
                    <a:pt x="10" y="140"/>
                  </a:cubicBezTo>
                  <a:cubicBezTo>
                    <a:pt x="9" y="140"/>
                    <a:pt x="9" y="141"/>
                    <a:pt x="8" y="142"/>
                  </a:cubicBezTo>
                  <a:cubicBezTo>
                    <a:pt x="8" y="142"/>
                    <a:pt x="7" y="142"/>
                    <a:pt x="6" y="142"/>
                  </a:cubicBezTo>
                  <a:cubicBezTo>
                    <a:pt x="5" y="143"/>
                    <a:pt x="5" y="143"/>
                    <a:pt x="5" y="144"/>
                  </a:cubicBezTo>
                  <a:cubicBezTo>
                    <a:pt x="6" y="144"/>
                    <a:pt x="7" y="144"/>
                    <a:pt x="9" y="144"/>
                  </a:cubicBezTo>
                  <a:cubicBezTo>
                    <a:pt x="9" y="144"/>
                    <a:pt x="10" y="144"/>
                    <a:pt x="10" y="144"/>
                  </a:cubicBezTo>
                  <a:cubicBezTo>
                    <a:pt x="11" y="144"/>
                    <a:pt x="11" y="144"/>
                    <a:pt x="11" y="144"/>
                  </a:cubicBezTo>
                  <a:cubicBezTo>
                    <a:pt x="9" y="144"/>
                    <a:pt x="9" y="144"/>
                    <a:pt x="9" y="144"/>
                  </a:cubicBezTo>
                  <a:cubicBezTo>
                    <a:pt x="10" y="145"/>
                    <a:pt x="11" y="145"/>
                    <a:pt x="10" y="146"/>
                  </a:cubicBezTo>
                  <a:cubicBezTo>
                    <a:pt x="10" y="146"/>
                    <a:pt x="11" y="146"/>
                    <a:pt x="11" y="146"/>
                  </a:cubicBezTo>
                  <a:cubicBezTo>
                    <a:pt x="11" y="146"/>
                    <a:pt x="10" y="147"/>
                    <a:pt x="11" y="147"/>
                  </a:cubicBezTo>
                  <a:cubicBezTo>
                    <a:pt x="12" y="147"/>
                    <a:pt x="13" y="147"/>
                    <a:pt x="14" y="147"/>
                  </a:cubicBezTo>
                  <a:cubicBezTo>
                    <a:pt x="14" y="147"/>
                    <a:pt x="15" y="148"/>
                    <a:pt x="14" y="148"/>
                  </a:cubicBezTo>
                  <a:cubicBezTo>
                    <a:pt x="13" y="148"/>
                    <a:pt x="12" y="148"/>
                    <a:pt x="12" y="149"/>
                  </a:cubicBezTo>
                  <a:cubicBezTo>
                    <a:pt x="12" y="149"/>
                    <a:pt x="13" y="149"/>
                    <a:pt x="14" y="149"/>
                  </a:cubicBezTo>
                  <a:cubicBezTo>
                    <a:pt x="15" y="149"/>
                    <a:pt x="16" y="150"/>
                    <a:pt x="17" y="149"/>
                  </a:cubicBezTo>
                  <a:cubicBezTo>
                    <a:pt x="18" y="149"/>
                    <a:pt x="19" y="149"/>
                    <a:pt x="21" y="149"/>
                  </a:cubicBezTo>
                  <a:cubicBezTo>
                    <a:pt x="21" y="150"/>
                    <a:pt x="23" y="150"/>
                    <a:pt x="21" y="151"/>
                  </a:cubicBezTo>
                  <a:cubicBezTo>
                    <a:pt x="22" y="152"/>
                    <a:pt x="19" y="152"/>
                    <a:pt x="21" y="153"/>
                  </a:cubicBezTo>
                  <a:cubicBezTo>
                    <a:pt x="22" y="154"/>
                    <a:pt x="19" y="154"/>
                    <a:pt x="21" y="155"/>
                  </a:cubicBezTo>
                  <a:cubicBezTo>
                    <a:pt x="23" y="154"/>
                    <a:pt x="23" y="154"/>
                    <a:pt x="23" y="154"/>
                  </a:cubicBezTo>
                  <a:cubicBezTo>
                    <a:pt x="24" y="155"/>
                    <a:pt x="26" y="155"/>
                    <a:pt x="27" y="156"/>
                  </a:cubicBezTo>
                  <a:cubicBezTo>
                    <a:pt x="26" y="157"/>
                    <a:pt x="26" y="158"/>
                    <a:pt x="24" y="158"/>
                  </a:cubicBezTo>
                  <a:cubicBezTo>
                    <a:pt x="24" y="159"/>
                    <a:pt x="24" y="159"/>
                    <a:pt x="24" y="159"/>
                  </a:cubicBezTo>
                  <a:cubicBezTo>
                    <a:pt x="25" y="159"/>
                    <a:pt x="26" y="158"/>
                    <a:pt x="27" y="158"/>
                  </a:cubicBezTo>
                  <a:cubicBezTo>
                    <a:pt x="28" y="158"/>
                    <a:pt x="28" y="158"/>
                    <a:pt x="28" y="158"/>
                  </a:cubicBezTo>
                  <a:cubicBezTo>
                    <a:pt x="28" y="158"/>
                    <a:pt x="28" y="158"/>
                    <a:pt x="28" y="158"/>
                  </a:cubicBezTo>
                  <a:cubicBezTo>
                    <a:pt x="28" y="159"/>
                    <a:pt x="28" y="160"/>
                    <a:pt x="27" y="160"/>
                  </a:cubicBezTo>
                  <a:cubicBezTo>
                    <a:pt x="28" y="160"/>
                    <a:pt x="28" y="160"/>
                    <a:pt x="28" y="160"/>
                  </a:cubicBezTo>
                  <a:cubicBezTo>
                    <a:pt x="27" y="161"/>
                    <a:pt x="27" y="161"/>
                    <a:pt x="27" y="161"/>
                  </a:cubicBezTo>
                  <a:cubicBezTo>
                    <a:pt x="29" y="161"/>
                    <a:pt x="31" y="162"/>
                    <a:pt x="32" y="161"/>
                  </a:cubicBezTo>
                  <a:cubicBezTo>
                    <a:pt x="33" y="161"/>
                    <a:pt x="34" y="161"/>
                    <a:pt x="34" y="161"/>
                  </a:cubicBezTo>
                  <a:cubicBezTo>
                    <a:pt x="34" y="162"/>
                    <a:pt x="34" y="163"/>
                    <a:pt x="35" y="164"/>
                  </a:cubicBezTo>
                  <a:cubicBezTo>
                    <a:pt x="35" y="164"/>
                    <a:pt x="35" y="165"/>
                    <a:pt x="35" y="165"/>
                  </a:cubicBezTo>
                  <a:cubicBezTo>
                    <a:pt x="35" y="165"/>
                    <a:pt x="35" y="165"/>
                    <a:pt x="35" y="165"/>
                  </a:cubicBezTo>
                  <a:cubicBezTo>
                    <a:pt x="35" y="166"/>
                    <a:pt x="32" y="166"/>
                    <a:pt x="34" y="167"/>
                  </a:cubicBezTo>
                  <a:cubicBezTo>
                    <a:pt x="34" y="167"/>
                    <a:pt x="34" y="167"/>
                    <a:pt x="34" y="167"/>
                  </a:cubicBezTo>
                  <a:cubicBezTo>
                    <a:pt x="33" y="168"/>
                    <a:pt x="32" y="168"/>
                    <a:pt x="31" y="168"/>
                  </a:cubicBezTo>
                  <a:cubicBezTo>
                    <a:pt x="31" y="168"/>
                    <a:pt x="31" y="168"/>
                    <a:pt x="31" y="168"/>
                  </a:cubicBezTo>
                  <a:cubicBezTo>
                    <a:pt x="30" y="168"/>
                    <a:pt x="30" y="168"/>
                    <a:pt x="30" y="169"/>
                  </a:cubicBezTo>
                  <a:cubicBezTo>
                    <a:pt x="32" y="170"/>
                    <a:pt x="32" y="170"/>
                    <a:pt x="32" y="170"/>
                  </a:cubicBezTo>
                  <a:cubicBezTo>
                    <a:pt x="29" y="170"/>
                    <a:pt x="32" y="172"/>
                    <a:pt x="29" y="172"/>
                  </a:cubicBezTo>
                  <a:cubicBezTo>
                    <a:pt x="29" y="172"/>
                    <a:pt x="29" y="173"/>
                    <a:pt x="29" y="173"/>
                  </a:cubicBezTo>
                  <a:cubicBezTo>
                    <a:pt x="28" y="174"/>
                    <a:pt x="26" y="173"/>
                    <a:pt x="26" y="174"/>
                  </a:cubicBezTo>
                  <a:cubicBezTo>
                    <a:pt x="26" y="174"/>
                    <a:pt x="25" y="175"/>
                    <a:pt x="26" y="175"/>
                  </a:cubicBezTo>
                  <a:cubicBezTo>
                    <a:pt x="28" y="175"/>
                    <a:pt x="29" y="174"/>
                    <a:pt x="31" y="175"/>
                  </a:cubicBezTo>
                  <a:cubicBezTo>
                    <a:pt x="30" y="175"/>
                    <a:pt x="30" y="175"/>
                    <a:pt x="30" y="175"/>
                  </a:cubicBezTo>
                  <a:cubicBezTo>
                    <a:pt x="31" y="176"/>
                    <a:pt x="29" y="176"/>
                    <a:pt x="30" y="176"/>
                  </a:cubicBezTo>
                  <a:cubicBezTo>
                    <a:pt x="31" y="177"/>
                    <a:pt x="29" y="178"/>
                    <a:pt x="31" y="179"/>
                  </a:cubicBezTo>
                  <a:cubicBezTo>
                    <a:pt x="30" y="179"/>
                    <a:pt x="30" y="179"/>
                    <a:pt x="30" y="179"/>
                  </a:cubicBezTo>
                  <a:cubicBezTo>
                    <a:pt x="32" y="180"/>
                    <a:pt x="34" y="179"/>
                    <a:pt x="37" y="179"/>
                  </a:cubicBezTo>
                  <a:cubicBezTo>
                    <a:pt x="38" y="179"/>
                    <a:pt x="38" y="179"/>
                    <a:pt x="38" y="179"/>
                  </a:cubicBezTo>
                  <a:cubicBezTo>
                    <a:pt x="36" y="179"/>
                    <a:pt x="36" y="179"/>
                    <a:pt x="36" y="179"/>
                  </a:cubicBezTo>
                  <a:cubicBezTo>
                    <a:pt x="37" y="178"/>
                    <a:pt x="39" y="178"/>
                    <a:pt x="40" y="178"/>
                  </a:cubicBezTo>
                  <a:cubicBezTo>
                    <a:pt x="41" y="178"/>
                    <a:pt x="41" y="178"/>
                    <a:pt x="42" y="178"/>
                  </a:cubicBezTo>
                  <a:cubicBezTo>
                    <a:pt x="41" y="178"/>
                    <a:pt x="39" y="178"/>
                    <a:pt x="38" y="177"/>
                  </a:cubicBezTo>
                  <a:cubicBezTo>
                    <a:pt x="38" y="177"/>
                    <a:pt x="37" y="177"/>
                    <a:pt x="36" y="177"/>
                  </a:cubicBezTo>
                  <a:cubicBezTo>
                    <a:pt x="36" y="177"/>
                    <a:pt x="35" y="177"/>
                    <a:pt x="34" y="177"/>
                  </a:cubicBezTo>
                  <a:cubicBezTo>
                    <a:pt x="34" y="177"/>
                    <a:pt x="34" y="177"/>
                    <a:pt x="34" y="177"/>
                  </a:cubicBezTo>
                  <a:cubicBezTo>
                    <a:pt x="34" y="176"/>
                    <a:pt x="36" y="176"/>
                    <a:pt x="35" y="176"/>
                  </a:cubicBezTo>
                  <a:cubicBezTo>
                    <a:pt x="35" y="175"/>
                    <a:pt x="36" y="175"/>
                    <a:pt x="36" y="175"/>
                  </a:cubicBezTo>
                  <a:cubicBezTo>
                    <a:pt x="38" y="175"/>
                    <a:pt x="39" y="174"/>
                    <a:pt x="40" y="174"/>
                  </a:cubicBezTo>
                  <a:cubicBezTo>
                    <a:pt x="40" y="173"/>
                    <a:pt x="40" y="173"/>
                    <a:pt x="40" y="173"/>
                  </a:cubicBezTo>
                  <a:cubicBezTo>
                    <a:pt x="42" y="173"/>
                    <a:pt x="44" y="172"/>
                    <a:pt x="46" y="173"/>
                  </a:cubicBezTo>
                  <a:cubicBezTo>
                    <a:pt x="47" y="173"/>
                    <a:pt x="48" y="172"/>
                    <a:pt x="48" y="173"/>
                  </a:cubicBezTo>
                  <a:cubicBezTo>
                    <a:pt x="46" y="174"/>
                    <a:pt x="46" y="174"/>
                    <a:pt x="46" y="174"/>
                  </a:cubicBezTo>
                  <a:cubicBezTo>
                    <a:pt x="47" y="174"/>
                    <a:pt x="48" y="174"/>
                    <a:pt x="49" y="174"/>
                  </a:cubicBezTo>
                  <a:cubicBezTo>
                    <a:pt x="49" y="173"/>
                    <a:pt x="49" y="173"/>
                    <a:pt x="50" y="173"/>
                  </a:cubicBezTo>
                  <a:cubicBezTo>
                    <a:pt x="51" y="173"/>
                    <a:pt x="51" y="173"/>
                    <a:pt x="52" y="173"/>
                  </a:cubicBezTo>
                  <a:cubicBezTo>
                    <a:pt x="52" y="173"/>
                    <a:pt x="51" y="174"/>
                    <a:pt x="52" y="174"/>
                  </a:cubicBezTo>
                  <a:cubicBezTo>
                    <a:pt x="53" y="174"/>
                    <a:pt x="52" y="173"/>
                    <a:pt x="52" y="173"/>
                  </a:cubicBezTo>
                  <a:cubicBezTo>
                    <a:pt x="53" y="173"/>
                    <a:pt x="54" y="172"/>
                    <a:pt x="56" y="172"/>
                  </a:cubicBezTo>
                  <a:cubicBezTo>
                    <a:pt x="56" y="173"/>
                    <a:pt x="55" y="173"/>
                    <a:pt x="55" y="174"/>
                  </a:cubicBezTo>
                  <a:cubicBezTo>
                    <a:pt x="56" y="174"/>
                    <a:pt x="59" y="174"/>
                    <a:pt x="61" y="174"/>
                  </a:cubicBezTo>
                  <a:cubicBezTo>
                    <a:pt x="61" y="174"/>
                    <a:pt x="60" y="175"/>
                    <a:pt x="59" y="175"/>
                  </a:cubicBezTo>
                  <a:cubicBezTo>
                    <a:pt x="57" y="175"/>
                    <a:pt x="54" y="175"/>
                    <a:pt x="52" y="175"/>
                  </a:cubicBezTo>
                  <a:cubicBezTo>
                    <a:pt x="51" y="175"/>
                    <a:pt x="52" y="175"/>
                    <a:pt x="51" y="175"/>
                  </a:cubicBezTo>
                  <a:cubicBezTo>
                    <a:pt x="51" y="176"/>
                    <a:pt x="53" y="176"/>
                    <a:pt x="54" y="176"/>
                  </a:cubicBezTo>
                  <a:cubicBezTo>
                    <a:pt x="55" y="175"/>
                    <a:pt x="56" y="175"/>
                    <a:pt x="56" y="176"/>
                  </a:cubicBezTo>
                  <a:cubicBezTo>
                    <a:pt x="57" y="176"/>
                    <a:pt x="57" y="177"/>
                    <a:pt x="56" y="177"/>
                  </a:cubicBezTo>
                  <a:cubicBezTo>
                    <a:pt x="55" y="177"/>
                    <a:pt x="54" y="177"/>
                    <a:pt x="54" y="177"/>
                  </a:cubicBezTo>
                  <a:cubicBezTo>
                    <a:pt x="55" y="178"/>
                    <a:pt x="54" y="178"/>
                    <a:pt x="53" y="178"/>
                  </a:cubicBezTo>
                  <a:cubicBezTo>
                    <a:pt x="52" y="178"/>
                    <a:pt x="51" y="179"/>
                    <a:pt x="50" y="179"/>
                  </a:cubicBezTo>
                  <a:cubicBezTo>
                    <a:pt x="49" y="179"/>
                    <a:pt x="49" y="179"/>
                    <a:pt x="48" y="179"/>
                  </a:cubicBezTo>
                  <a:cubicBezTo>
                    <a:pt x="47" y="179"/>
                    <a:pt x="48" y="178"/>
                    <a:pt x="49" y="178"/>
                  </a:cubicBezTo>
                  <a:cubicBezTo>
                    <a:pt x="50" y="177"/>
                    <a:pt x="50" y="177"/>
                    <a:pt x="50" y="177"/>
                  </a:cubicBezTo>
                  <a:cubicBezTo>
                    <a:pt x="48" y="177"/>
                    <a:pt x="47" y="177"/>
                    <a:pt x="45" y="177"/>
                  </a:cubicBezTo>
                  <a:cubicBezTo>
                    <a:pt x="44" y="178"/>
                    <a:pt x="44" y="178"/>
                    <a:pt x="44" y="178"/>
                  </a:cubicBezTo>
                  <a:cubicBezTo>
                    <a:pt x="44" y="178"/>
                    <a:pt x="45" y="177"/>
                    <a:pt x="46" y="178"/>
                  </a:cubicBezTo>
                  <a:cubicBezTo>
                    <a:pt x="45" y="178"/>
                    <a:pt x="46" y="179"/>
                    <a:pt x="45" y="179"/>
                  </a:cubicBezTo>
                  <a:cubicBezTo>
                    <a:pt x="43" y="179"/>
                    <a:pt x="41" y="178"/>
                    <a:pt x="40" y="179"/>
                  </a:cubicBezTo>
                  <a:cubicBezTo>
                    <a:pt x="41" y="179"/>
                    <a:pt x="40" y="179"/>
                    <a:pt x="40" y="180"/>
                  </a:cubicBezTo>
                  <a:cubicBezTo>
                    <a:pt x="41" y="180"/>
                    <a:pt x="41" y="180"/>
                    <a:pt x="41" y="180"/>
                  </a:cubicBezTo>
                  <a:cubicBezTo>
                    <a:pt x="40" y="180"/>
                    <a:pt x="40" y="180"/>
                    <a:pt x="40" y="180"/>
                  </a:cubicBezTo>
                  <a:cubicBezTo>
                    <a:pt x="41" y="180"/>
                    <a:pt x="42" y="181"/>
                    <a:pt x="43" y="180"/>
                  </a:cubicBezTo>
                  <a:cubicBezTo>
                    <a:pt x="45" y="180"/>
                    <a:pt x="44" y="179"/>
                    <a:pt x="46" y="179"/>
                  </a:cubicBezTo>
                  <a:cubicBezTo>
                    <a:pt x="46" y="180"/>
                    <a:pt x="46" y="180"/>
                    <a:pt x="46" y="180"/>
                  </a:cubicBezTo>
                  <a:cubicBezTo>
                    <a:pt x="47" y="180"/>
                    <a:pt x="49" y="178"/>
                    <a:pt x="50" y="180"/>
                  </a:cubicBezTo>
                  <a:cubicBezTo>
                    <a:pt x="52" y="180"/>
                    <a:pt x="54" y="178"/>
                    <a:pt x="56" y="178"/>
                  </a:cubicBezTo>
                  <a:cubicBezTo>
                    <a:pt x="58" y="178"/>
                    <a:pt x="59" y="177"/>
                    <a:pt x="61" y="177"/>
                  </a:cubicBezTo>
                  <a:cubicBezTo>
                    <a:pt x="62" y="177"/>
                    <a:pt x="60" y="178"/>
                    <a:pt x="61" y="178"/>
                  </a:cubicBezTo>
                  <a:cubicBezTo>
                    <a:pt x="60" y="179"/>
                    <a:pt x="59" y="179"/>
                    <a:pt x="59" y="180"/>
                  </a:cubicBezTo>
                  <a:cubicBezTo>
                    <a:pt x="58" y="180"/>
                    <a:pt x="56" y="180"/>
                    <a:pt x="55" y="181"/>
                  </a:cubicBezTo>
                  <a:cubicBezTo>
                    <a:pt x="55" y="181"/>
                    <a:pt x="55" y="181"/>
                    <a:pt x="55" y="181"/>
                  </a:cubicBezTo>
                  <a:cubicBezTo>
                    <a:pt x="54" y="182"/>
                    <a:pt x="53" y="181"/>
                    <a:pt x="52" y="182"/>
                  </a:cubicBezTo>
                  <a:cubicBezTo>
                    <a:pt x="51" y="184"/>
                    <a:pt x="44" y="182"/>
                    <a:pt x="46" y="184"/>
                  </a:cubicBezTo>
                  <a:cubicBezTo>
                    <a:pt x="46" y="185"/>
                    <a:pt x="45" y="185"/>
                    <a:pt x="45" y="185"/>
                  </a:cubicBezTo>
                  <a:cubicBezTo>
                    <a:pt x="46" y="186"/>
                    <a:pt x="47" y="186"/>
                    <a:pt x="48" y="185"/>
                  </a:cubicBezTo>
                  <a:cubicBezTo>
                    <a:pt x="49" y="184"/>
                    <a:pt x="54" y="184"/>
                    <a:pt x="54" y="182"/>
                  </a:cubicBezTo>
                  <a:cubicBezTo>
                    <a:pt x="55" y="182"/>
                    <a:pt x="55" y="182"/>
                    <a:pt x="56" y="182"/>
                  </a:cubicBezTo>
                  <a:cubicBezTo>
                    <a:pt x="57" y="182"/>
                    <a:pt x="57" y="182"/>
                    <a:pt x="57" y="182"/>
                  </a:cubicBezTo>
                  <a:cubicBezTo>
                    <a:pt x="58" y="182"/>
                    <a:pt x="59" y="182"/>
                    <a:pt x="60" y="181"/>
                  </a:cubicBezTo>
                  <a:cubicBezTo>
                    <a:pt x="60" y="182"/>
                    <a:pt x="60" y="182"/>
                    <a:pt x="60" y="182"/>
                  </a:cubicBezTo>
                  <a:cubicBezTo>
                    <a:pt x="61" y="182"/>
                    <a:pt x="63" y="181"/>
                    <a:pt x="63" y="182"/>
                  </a:cubicBezTo>
                  <a:cubicBezTo>
                    <a:pt x="62" y="183"/>
                    <a:pt x="59" y="183"/>
                    <a:pt x="58" y="183"/>
                  </a:cubicBezTo>
                  <a:cubicBezTo>
                    <a:pt x="57" y="183"/>
                    <a:pt x="57" y="183"/>
                    <a:pt x="57" y="183"/>
                  </a:cubicBezTo>
                  <a:cubicBezTo>
                    <a:pt x="57" y="183"/>
                    <a:pt x="57" y="183"/>
                    <a:pt x="57" y="183"/>
                  </a:cubicBezTo>
                  <a:cubicBezTo>
                    <a:pt x="55" y="183"/>
                    <a:pt x="56" y="185"/>
                    <a:pt x="54" y="185"/>
                  </a:cubicBezTo>
                  <a:cubicBezTo>
                    <a:pt x="53" y="185"/>
                    <a:pt x="53" y="185"/>
                    <a:pt x="52" y="185"/>
                  </a:cubicBezTo>
                  <a:cubicBezTo>
                    <a:pt x="52" y="185"/>
                    <a:pt x="52" y="185"/>
                    <a:pt x="52" y="185"/>
                  </a:cubicBezTo>
                  <a:cubicBezTo>
                    <a:pt x="52" y="184"/>
                    <a:pt x="51" y="185"/>
                    <a:pt x="51" y="185"/>
                  </a:cubicBezTo>
                  <a:cubicBezTo>
                    <a:pt x="51" y="186"/>
                    <a:pt x="51" y="186"/>
                    <a:pt x="50" y="186"/>
                  </a:cubicBezTo>
                  <a:cubicBezTo>
                    <a:pt x="49" y="187"/>
                    <a:pt x="48" y="187"/>
                    <a:pt x="47" y="186"/>
                  </a:cubicBezTo>
                  <a:cubicBezTo>
                    <a:pt x="47" y="186"/>
                    <a:pt x="45" y="187"/>
                    <a:pt x="46" y="187"/>
                  </a:cubicBezTo>
                  <a:cubicBezTo>
                    <a:pt x="47" y="188"/>
                    <a:pt x="48" y="186"/>
                    <a:pt x="49" y="187"/>
                  </a:cubicBezTo>
                  <a:cubicBezTo>
                    <a:pt x="49" y="188"/>
                    <a:pt x="49" y="188"/>
                    <a:pt x="49" y="188"/>
                  </a:cubicBezTo>
                  <a:cubicBezTo>
                    <a:pt x="47" y="188"/>
                    <a:pt x="46" y="189"/>
                    <a:pt x="45" y="189"/>
                  </a:cubicBezTo>
                  <a:cubicBezTo>
                    <a:pt x="45" y="190"/>
                    <a:pt x="47" y="190"/>
                    <a:pt x="46" y="191"/>
                  </a:cubicBezTo>
                  <a:cubicBezTo>
                    <a:pt x="47" y="191"/>
                    <a:pt x="48" y="190"/>
                    <a:pt x="49" y="191"/>
                  </a:cubicBezTo>
                  <a:cubicBezTo>
                    <a:pt x="50" y="191"/>
                    <a:pt x="51" y="191"/>
                    <a:pt x="51" y="192"/>
                  </a:cubicBezTo>
                  <a:cubicBezTo>
                    <a:pt x="52" y="192"/>
                    <a:pt x="50" y="193"/>
                    <a:pt x="52" y="193"/>
                  </a:cubicBezTo>
                  <a:cubicBezTo>
                    <a:pt x="52" y="193"/>
                    <a:pt x="53" y="193"/>
                    <a:pt x="54" y="193"/>
                  </a:cubicBezTo>
                  <a:cubicBezTo>
                    <a:pt x="54" y="193"/>
                    <a:pt x="55" y="193"/>
                    <a:pt x="55" y="193"/>
                  </a:cubicBezTo>
                  <a:cubicBezTo>
                    <a:pt x="57" y="193"/>
                    <a:pt x="58" y="192"/>
                    <a:pt x="58" y="192"/>
                  </a:cubicBezTo>
                  <a:cubicBezTo>
                    <a:pt x="58" y="191"/>
                    <a:pt x="59" y="191"/>
                    <a:pt x="60" y="191"/>
                  </a:cubicBezTo>
                  <a:cubicBezTo>
                    <a:pt x="60" y="191"/>
                    <a:pt x="61" y="192"/>
                    <a:pt x="60" y="192"/>
                  </a:cubicBezTo>
                  <a:cubicBezTo>
                    <a:pt x="60" y="192"/>
                    <a:pt x="60" y="192"/>
                    <a:pt x="60" y="192"/>
                  </a:cubicBezTo>
                  <a:cubicBezTo>
                    <a:pt x="58" y="192"/>
                    <a:pt x="57" y="194"/>
                    <a:pt x="56" y="195"/>
                  </a:cubicBezTo>
                  <a:cubicBezTo>
                    <a:pt x="56" y="195"/>
                    <a:pt x="56" y="195"/>
                    <a:pt x="56" y="195"/>
                  </a:cubicBezTo>
                  <a:cubicBezTo>
                    <a:pt x="58" y="195"/>
                    <a:pt x="58" y="194"/>
                    <a:pt x="58" y="194"/>
                  </a:cubicBezTo>
                  <a:cubicBezTo>
                    <a:pt x="58" y="193"/>
                    <a:pt x="58" y="193"/>
                    <a:pt x="59" y="193"/>
                  </a:cubicBezTo>
                  <a:cubicBezTo>
                    <a:pt x="60" y="193"/>
                    <a:pt x="60" y="193"/>
                    <a:pt x="60" y="193"/>
                  </a:cubicBezTo>
                  <a:cubicBezTo>
                    <a:pt x="61" y="193"/>
                    <a:pt x="59" y="193"/>
                    <a:pt x="60" y="194"/>
                  </a:cubicBezTo>
                  <a:cubicBezTo>
                    <a:pt x="59" y="194"/>
                    <a:pt x="59" y="194"/>
                    <a:pt x="59" y="194"/>
                  </a:cubicBezTo>
                  <a:cubicBezTo>
                    <a:pt x="60" y="195"/>
                    <a:pt x="60" y="195"/>
                    <a:pt x="60" y="195"/>
                  </a:cubicBezTo>
                  <a:cubicBezTo>
                    <a:pt x="60" y="195"/>
                    <a:pt x="60" y="195"/>
                    <a:pt x="60" y="195"/>
                  </a:cubicBezTo>
                  <a:cubicBezTo>
                    <a:pt x="61" y="195"/>
                    <a:pt x="63" y="195"/>
                    <a:pt x="63" y="194"/>
                  </a:cubicBezTo>
                  <a:cubicBezTo>
                    <a:pt x="63" y="194"/>
                    <a:pt x="63" y="193"/>
                    <a:pt x="64" y="193"/>
                  </a:cubicBezTo>
                  <a:cubicBezTo>
                    <a:pt x="65" y="193"/>
                    <a:pt x="66" y="193"/>
                    <a:pt x="67" y="193"/>
                  </a:cubicBezTo>
                  <a:cubicBezTo>
                    <a:pt x="69" y="192"/>
                    <a:pt x="68" y="191"/>
                    <a:pt x="70" y="191"/>
                  </a:cubicBezTo>
                  <a:cubicBezTo>
                    <a:pt x="71" y="192"/>
                    <a:pt x="68" y="193"/>
                    <a:pt x="69" y="194"/>
                  </a:cubicBezTo>
                  <a:cubicBezTo>
                    <a:pt x="69" y="194"/>
                    <a:pt x="68" y="194"/>
                    <a:pt x="68" y="194"/>
                  </a:cubicBezTo>
                  <a:cubicBezTo>
                    <a:pt x="68" y="194"/>
                    <a:pt x="67" y="194"/>
                    <a:pt x="67" y="194"/>
                  </a:cubicBezTo>
                  <a:cubicBezTo>
                    <a:pt x="65" y="194"/>
                    <a:pt x="66" y="195"/>
                    <a:pt x="64" y="196"/>
                  </a:cubicBezTo>
                  <a:cubicBezTo>
                    <a:pt x="65" y="196"/>
                    <a:pt x="65" y="197"/>
                    <a:pt x="66" y="197"/>
                  </a:cubicBezTo>
                  <a:cubicBezTo>
                    <a:pt x="69" y="197"/>
                    <a:pt x="69" y="197"/>
                    <a:pt x="69" y="197"/>
                  </a:cubicBezTo>
                  <a:cubicBezTo>
                    <a:pt x="69" y="197"/>
                    <a:pt x="69" y="198"/>
                    <a:pt x="69" y="198"/>
                  </a:cubicBezTo>
                  <a:cubicBezTo>
                    <a:pt x="70" y="198"/>
                    <a:pt x="70" y="199"/>
                    <a:pt x="71" y="199"/>
                  </a:cubicBezTo>
                  <a:cubicBezTo>
                    <a:pt x="70" y="200"/>
                    <a:pt x="70" y="201"/>
                    <a:pt x="72" y="201"/>
                  </a:cubicBezTo>
                  <a:cubicBezTo>
                    <a:pt x="73" y="200"/>
                    <a:pt x="74" y="201"/>
                    <a:pt x="75" y="200"/>
                  </a:cubicBezTo>
                  <a:cubicBezTo>
                    <a:pt x="76" y="200"/>
                    <a:pt x="77" y="201"/>
                    <a:pt x="79" y="200"/>
                  </a:cubicBezTo>
                  <a:cubicBezTo>
                    <a:pt x="79" y="200"/>
                    <a:pt x="79" y="200"/>
                    <a:pt x="79" y="200"/>
                  </a:cubicBezTo>
                  <a:cubicBezTo>
                    <a:pt x="80" y="201"/>
                    <a:pt x="78" y="202"/>
                    <a:pt x="80" y="202"/>
                  </a:cubicBezTo>
                  <a:cubicBezTo>
                    <a:pt x="81" y="202"/>
                    <a:pt x="81" y="202"/>
                    <a:pt x="82" y="202"/>
                  </a:cubicBezTo>
                  <a:cubicBezTo>
                    <a:pt x="80" y="201"/>
                    <a:pt x="81" y="200"/>
                    <a:pt x="81" y="199"/>
                  </a:cubicBezTo>
                  <a:cubicBezTo>
                    <a:pt x="81" y="198"/>
                    <a:pt x="82" y="198"/>
                    <a:pt x="83" y="198"/>
                  </a:cubicBezTo>
                  <a:cubicBezTo>
                    <a:pt x="84" y="199"/>
                    <a:pt x="82" y="200"/>
                    <a:pt x="84" y="201"/>
                  </a:cubicBezTo>
                  <a:cubicBezTo>
                    <a:pt x="84" y="201"/>
                    <a:pt x="84" y="202"/>
                    <a:pt x="85" y="202"/>
                  </a:cubicBezTo>
                  <a:cubicBezTo>
                    <a:pt x="86" y="201"/>
                    <a:pt x="86" y="201"/>
                    <a:pt x="86" y="201"/>
                  </a:cubicBezTo>
                  <a:cubicBezTo>
                    <a:pt x="87" y="202"/>
                    <a:pt x="88" y="202"/>
                    <a:pt x="88" y="202"/>
                  </a:cubicBezTo>
                  <a:cubicBezTo>
                    <a:pt x="89" y="203"/>
                    <a:pt x="89" y="203"/>
                    <a:pt x="89" y="203"/>
                  </a:cubicBezTo>
                  <a:cubicBezTo>
                    <a:pt x="88" y="203"/>
                    <a:pt x="87" y="203"/>
                    <a:pt x="87" y="203"/>
                  </a:cubicBezTo>
                  <a:cubicBezTo>
                    <a:pt x="87" y="203"/>
                    <a:pt x="87" y="204"/>
                    <a:pt x="88" y="204"/>
                  </a:cubicBezTo>
                  <a:cubicBezTo>
                    <a:pt x="89" y="203"/>
                    <a:pt x="90" y="204"/>
                    <a:pt x="91" y="203"/>
                  </a:cubicBezTo>
                  <a:cubicBezTo>
                    <a:pt x="92" y="203"/>
                    <a:pt x="90" y="204"/>
                    <a:pt x="91" y="204"/>
                  </a:cubicBezTo>
                  <a:cubicBezTo>
                    <a:pt x="91" y="203"/>
                    <a:pt x="91" y="203"/>
                    <a:pt x="92" y="203"/>
                  </a:cubicBezTo>
                  <a:cubicBezTo>
                    <a:pt x="92" y="204"/>
                    <a:pt x="95" y="203"/>
                    <a:pt x="96" y="204"/>
                  </a:cubicBezTo>
                  <a:cubicBezTo>
                    <a:pt x="97" y="205"/>
                    <a:pt x="97" y="205"/>
                    <a:pt x="97" y="205"/>
                  </a:cubicBezTo>
                  <a:cubicBezTo>
                    <a:pt x="96" y="205"/>
                    <a:pt x="96" y="205"/>
                    <a:pt x="96" y="205"/>
                  </a:cubicBezTo>
                  <a:cubicBezTo>
                    <a:pt x="99" y="205"/>
                    <a:pt x="99" y="205"/>
                    <a:pt x="99" y="205"/>
                  </a:cubicBezTo>
                  <a:cubicBezTo>
                    <a:pt x="99" y="205"/>
                    <a:pt x="99" y="205"/>
                    <a:pt x="100" y="205"/>
                  </a:cubicBezTo>
                  <a:cubicBezTo>
                    <a:pt x="101" y="205"/>
                    <a:pt x="101" y="205"/>
                    <a:pt x="101" y="205"/>
                  </a:cubicBezTo>
                  <a:cubicBezTo>
                    <a:pt x="101" y="205"/>
                    <a:pt x="101" y="204"/>
                    <a:pt x="102" y="205"/>
                  </a:cubicBezTo>
                  <a:cubicBezTo>
                    <a:pt x="103" y="205"/>
                    <a:pt x="105" y="205"/>
                    <a:pt x="106" y="205"/>
                  </a:cubicBezTo>
                  <a:cubicBezTo>
                    <a:pt x="105" y="205"/>
                    <a:pt x="105" y="205"/>
                    <a:pt x="105" y="205"/>
                  </a:cubicBezTo>
                  <a:cubicBezTo>
                    <a:pt x="106" y="205"/>
                    <a:pt x="107" y="205"/>
                    <a:pt x="108" y="205"/>
                  </a:cubicBezTo>
                  <a:cubicBezTo>
                    <a:pt x="109" y="205"/>
                    <a:pt x="110" y="206"/>
                    <a:pt x="111" y="205"/>
                  </a:cubicBezTo>
                  <a:cubicBezTo>
                    <a:pt x="111" y="205"/>
                    <a:pt x="112" y="205"/>
                    <a:pt x="112" y="205"/>
                  </a:cubicBezTo>
                  <a:cubicBezTo>
                    <a:pt x="114" y="205"/>
                    <a:pt x="116" y="206"/>
                    <a:pt x="118" y="206"/>
                  </a:cubicBezTo>
                  <a:cubicBezTo>
                    <a:pt x="118" y="206"/>
                    <a:pt x="117" y="206"/>
                    <a:pt x="116" y="206"/>
                  </a:cubicBezTo>
                  <a:cubicBezTo>
                    <a:pt x="117" y="206"/>
                    <a:pt x="119" y="207"/>
                    <a:pt x="120" y="207"/>
                  </a:cubicBezTo>
                  <a:cubicBezTo>
                    <a:pt x="122" y="207"/>
                    <a:pt x="124" y="206"/>
                    <a:pt x="124" y="207"/>
                  </a:cubicBezTo>
                  <a:cubicBezTo>
                    <a:pt x="125" y="207"/>
                    <a:pt x="125" y="207"/>
                    <a:pt x="126" y="207"/>
                  </a:cubicBezTo>
                  <a:cubicBezTo>
                    <a:pt x="128" y="207"/>
                    <a:pt x="126" y="208"/>
                    <a:pt x="127" y="209"/>
                  </a:cubicBezTo>
                  <a:cubicBezTo>
                    <a:pt x="128" y="208"/>
                    <a:pt x="128" y="208"/>
                    <a:pt x="129" y="207"/>
                  </a:cubicBezTo>
                  <a:cubicBezTo>
                    <a:pt x="130" y="207"/>
                    <a:pt x="130" y="207"/>
                    <a:pt x="130" y="208"/>
                  </a:cubicBezTo>
                  <a:cubicBezTo>
                    <a:pt x="130" y="208"/>
                    <a:pt x="129" y="208"/>
                    <a:pt x="130" y="209"/>
                  </a:cubicBezTo>
                  <a:cubicBezTo>
                    <a:pt x="131" y="209"/>
                    <a:pt x="132" y="209"/>
                    <a:pt x="133" y="209"/>
                  </a:cubicBezTo>
                  <a:cubicBezTo>
                    <a:pt x="134" y="208"/>
                    <a:pt x="133" y="207"/>
                    <a:pt x="136" y="207"/>
                  </a:cubicBezTo>
                  <a:cubicBezTo>
                    <a:pt x="137" y="208"/>
                    <a:pt x="135" y="209"/>
                    <a:pt x="134" y="210"/>
                  </a:cubicBezTo>
                  <a:cubicBezTo>
                    <a:pt x="134" y="211"/>
                    <a:pt x="136" y="211"/>
                    <a:pt x="136" y="212"/>
                  </a:cubicBezTo>
                  <a:cubicBezTo>
                    <a:pt x="138" y="211"/>
                    <a:pt x="138" y="211"/>
                    <a:pt x="139" y="211"/>
                  </a:cubicBezTo>
                  <a:cubicBezTo>
                    <a:pt x="139" y="212"/>
                    <a:pt x="139" y="212"/>
                    <a:pt x="139" y="212"/>
                  </a:cubicBezTo>
                  <a:cubicBezTo>
                    <a:pt x="139" y="212"/>
                    <a:pt x="139" y="212"/>
                    <a:pt x="139" y="212"/>
                  </a:cubicBezTo>
                  <a:cubicBezTo>
                    <a:pt x="139" y="212"/>
                    <a:pt x="139" y="212"/>
                    <a:pt x="139" y="212"/>
                  </a:cubicBezTo>
                  <a:cubicBezTo>
                    <a:pt x="139" y="212"/>
                    <a:pt x="139" y="212"/>
                    <a:pt x="139" y="212"/>
                  </a:cubicBezTo>
                  <a:cubicBezTo>
                    <a:pt x="139" y="212"/>
                    <a:pt x="139" y="212"/>
                    <a:pt x="139" y="212"/>
                  </a:cubicBezTo>
                  <a:cubicBezTo>
                    <a:pt x="140" y="212"/>
                    <a:pt x="141" y="212"/>
                    <a:pt x="142" y="213"/>
                  </a:cubicBezTo>
                  <a:cubicBezTo>
                    <a:pt x="143" y="213"/>
                    <a:pt x="144" y="212"/>
                    <a:pt x="145" y="212"/>
                  </a:cubicBezTo>
                  <a:cubicBezTo>
                    <a:pt x="145" y="212"/>
                    <a:pt x="145" y="213"/>
                    <a:pt x="147" y="213"/>
                  </a:cubicBezTo>
                  <a:cubicBezTo>
                    <a:pt x="147" y="212"/>
                    <a:pt x="148" y="212"/>
                    <a:pt x="147" y="211"/>
                  </a:cubicBezTo>
                  <a:cubicBezTo>
                    <a:pt x="148" y="211"/>
                    <a:pt x="148" y="210"/>
                    <a:pt x="150" y="210"/>
                  </a:cubicBezTo>
                  <a:cubicBezTo>
                    <a:pt x="151" y="210"/>
                    <a:pt x="149" y="211"/>
                    <a:pt x="150" y="211"/>
                  </a:cubicBezTo>
                  <a:cubicBezTo>
                    <a:pt x="148" y="212"/>
                    <a:pt x="151" y="213"/>
                    <a:pt x="150" y="213"/>
                  </a:cubicBezTo>
                  <a:cubicBezTo>
                    <a:pt x="151" y="214"/>
                    <a:pt x="151" y="214"/>
                    <a:pt x="152" y="214"/>
                  </a:cubicBezTo>
                  <a:cubicBezTo>
                    <a:pt x="153" y="214"/>
                    <a:pt x="152" y="213"/>
                    <a:pt x="154" y="213"/>
                  </a:cubicBezTo>
                  <a:cubicBezTo>
                    <a:pt x="154" y="213"/>
                    <a:pt x="153" y="213"/>
                    <a:pt x="154" y="214"/>
                  </a:cubicBezTo>
                  <a:cubicBezTo>
                    <a:pt x="154" y="213"/>
                    <a:pt x="154" y="213"/>
                    <a:pt x="154" y="213"/>
                  </a:cubicBezTo>
                  <a:cubicBezTo>
                    <a:pt x="153" y="213"/>
                    <a:pt x="154" y="212"/>
                    <a:pt x="154" y="211"/>
                  </a:cubicBezTo>
                  <a:cubicBezTo>
                    <a:pt x="154" y="211"/>
                    <a:pt x="155" y="211"/>
                    <a:pt x="155" y="211"/>
                  </a:cubicBezTo>
                  <a:cubicBezTo>
                    <a:pt x="157" y="211"/>
                    <a:pt x="155" y="212"/>
                    <a:pt x="156" y="212"/>
                  </a:cubicBezTo>
                  <a:cubicBezTo>
                    <a:pt x="155" y="211"/>
                    <a:pt x="159" y="210"/>
                    <a:pt x="157" y="209"/>
                  </a:cubicBezTo>
                  <a:cubicBezTo>
                    <a:pt x="158" y="208"/>
                    <a:pt x="157" y="207"/>
                    <a:pt x="159" y="206"/>
                  </a:cubicBezTo>
                  <a:cubicBezTo>
                    <a:pt x="159" y="207"/>
                    <a:pt x="158" y="208"/>
                    <a:pt x="160" y="208"/>
                  </a:cubicBezTo>
                  <a:cubicBezTo>
                    <a:pt x="161" y="209"/>
                    <a:pt x="163" y="208"/>
                    <a:pt x="163" y="209"/>
                  </a:cubicBezTo>
                  <a:cubicBezTo>
                    <a:pt x="164" y="210"/>
                    <a:pt x="164" y="211"/>
                    <a:pt x="163" y="211"/>
                  </a:cubicBezTo>
                  <a:cubicBezTo>
                    <a:pt x="165" y="212"/>
                    <a:pt x="165" y="213"/>
                    <a:pt x="165" y="214"/>
                  </a:cubicBezTo>
                  <a:cubicBezTo>
                    <a:pt x="165" y="214"/>
                    <a:pt x="166" y="214"/>
                    <a:pt x="166" y="214"/>
                  </a:cubicBezTo>
                  <a:cubicBezTo>
                    <a:pt x="167" y="214"/>
                    <a:pt x="168" y="214"/>
                    <a:pt x="168" y="213"/>
                  </a:cubicBezTo>
                  <a:cubicBezTo>
                    <a:pt x="168" y="213"/>
                    <a:pt x="166" y="212"/>
                    <a:pt x="168" y="212"/>
                  </a:cubicBezTo>
                  <a:cubicBezTo>
                    <a:pt x="168" y="211"/>
                    <a:pt x="168" y="211"/>
                    <a:pt x="168" y="210"/>
                  </a:cubicBezTo>
                  <a:cubicBezTo>
                    <a:pt x="169" y="210"/>
                    <a:pt x="169" y="210"/>
                    <a:pt x="168" y="209"/>
                  </a:cubicBezTo>
                  <a:cubicBezTo>
                    <a:pt x="167" y="209"/>
                    <a:pt x="168" y="209"/>
                    <a:pt x="168" y="208"/>
                  </a:cubicBezTo>
                  <a:cubicBezTo>
                    <a:pt x="168" y="208"/>
                    <a:pt x="168" y="208"/>
                    <a:pt x="168" y="208"/>
                  </a:cubicBezTo>
                  <a:cubicBezTo>
                    <a:pt x="168" y="207"/>
                    <a:pt x="167" y="207"/>
                    <a:pt x="168" y="206"/>
                  </a:cubicBezTo>
                  <a:cubicBezTo>
                    <a:pt x="170" y="207"/>
                    <a:pt x="169" y="208"/>
                    <a:pt x="171" y="209"/>
                  </a:cubicBezTo>
                  <a:cubicBezTo>
                    <a:pt x="171" y="209"/>
                    <a:pt x="172" y="210"/>
                    <a:pt x="170" y="210"/>
                  </a:cubicBezTo>
                  <a:cubicBezTo>
                    <a:pt x="170" y="210"/>
                    <a:pt x="168" y="211"/>
                    <a:pt x="169" y="212"/>
                  </a:cubicBezTo>
                  <a:cubicBezTo>
                    <a:pt x="170" y="212"/>
                    <a:pt x="170" y="214"/>
                    <a:pt x="171" y="215"/>
                  </a:cubicBezTo>
                  <a:cubicBezTo>
                    <a:pt x="173" y="215"/>
                    <a:pt x="172" y="214"/>
                    <a:pt x="172" y="214"/>
                  </a:cubicBezTo>
                  <a:cubicBezTo>
                    <a:pt x="173" y="213"/>
                    <a:pt x="172" y="212"/>
                    <a:pt x="173" y="212"/>
                  </a:cubicBezTo>
                  <a:cubicBezTo>
                    <a:pt x="174" y="212"/>
                    <a:pt x="174" y="211"/>
                    <a:pt x="175" y="211"/>
                  </a:cubicBezTo>
                  <a:cubicBezTo>
                    <a:pt x="176" y="213"/>
                    <a:pt x="179" y="213"/>
                    <a:pt x="181" y="214"/>
                  </a:cubicBezTo>
                  <a:cubicBezTo>
                    <a:pt x="183" y="214"/>
                    <a:pt x="183" y="213"/>
                    <a:pt x="185" y="213"/>
                  </a:cubicBezTo>
                  <a:cubicBezTo>
                    <a:pt x="186" y="214"/>
                    <a:pt x="187" y="213"/>
                    <a:pt x="188" y="213"/>
                  </a:cubicBezTo>
                  <a:cubicBezTo>
                    <a:pt x="189" y="213"/>
                    <a:pt x="188" y="212"/>
                    <a:pt x="189" y="212"/>
                  </a:cubicBezTo>
                  <a:cubicBezTo>
                    <a:pt x="190" y="212"/>
                    <a:pt x="192" y="213"/>
                    <a:pt x="193" y="213"/>
                  </a:cubicBezTo>
                  <a:cubicBezTo>
                    <a:pt x="195" y="214"/>
                    <a:pt x="199" y="212"/>
                    <a:pt x="201" y="213"/>
                  </a:cubicBezTo>
                  <a:cubicBezTo>
                    <a:pt x="203" y="213"/>
                    <a:pt x="206" y="213"/>
                    <a:pt x="208" y="213"/>
                  </a:cubicBezTo>
                  <a:cubicBezTo>
                    <a:pt x="209" y="214"/>
                    <a:pt x="209" y="214"/>
                    <a:pt x="211" y="214"/>
                  </a:cubicBezTo>
                  <a:cubicBezTo>
                    <a:pt x="212" y="214"/>
                    <a:pt x="212" y="214"/>
                    <a:pt x="213" y="214"/>
                  </a:cubicBezTo>
                  <a:cubicBezTo>
                    <a:pt x="215" y="214"/>
                    <a:pt x="217" y="214"/>
                    <a:pt x="220" y="214"/>
                  </a:cubicBezTo>
                  <a:cubicBezTo>
                    <a:pt x="222" y="214"/>
                    <a:pt x="224" y="214"/>
                    <a:pt x="226" y="214"/>
                  </a:cubicBezTo>
                  <a:cubicBezTo>
                    <a:pt x="227" y="213"/>
                    <a:pt x="227" y="213"/>
                    <a:pt x="229" y="212"/>
                  </a:cubicBezTo>
                  <a:cubicBezTo>
                    <a:pt x="232" y="213"/>
                    <a:pt x="237" y="213"/>
                    <a:pt x="239" y="212"/>
                  </a:cubicBezTo>
                  <a:cubicBezTo>
                    <a:pt x="240" y="212"/>
                    <a:pt x="241" y="212"/>
                    <a:pt x="242" y="212"/>
                  </a:cubicBezTo>
                  <a:cubicBezTo>
                    <a:pt x="242" y="211"/>
                    <a:pt x="245" y="212"/>
                    <a:pt x="247" y="211"/>
                  </a:cubicBezTo>
                  <a:cubicBezTo>
                    <a:pt x="247" y="211"/>
                    <a:pt x="248" y="210"/>
                    <a:pt x="249" y="210"/>
                  </a:cubicBezTo>
                  <a:cubicBezTo>
                    <a:pt x="250" y="210"/>
                    <a:pt x="250" y="210"/>
                    <a:pt x="250" y="210"/>
                  </a:cubicBezTo>
                  <a:cubicBezTo>
                    <a:pt x="250" y="210"/>
                    <a:pt x="250" y="210"/>
                    <a:pt x="250" y="210"/>
                  </a:cubicBezTo>
                  <a:cubicBezTo>
                    <a:pt x="252" y="210"/>
                    <a:pt x="252" y="209"/>
                    <a:pt x="254" y="209"/>
                  </a:cubicBezTo>
                  <a:cubicBezTo>
                    <a:pt x="255" y="209"/>
                    <a:pt x="257" y="209"/>
                    <a:pt x="258" y="208"/>
                  </a:cubicBezTo>
                  <a:cubicBezTo>
                    <a:pt x="257" y="208"/>
                    <a:pt x="257" y="207"/>
                    <a:pt x="257" y="207"/>
                  </a:cubicBezTo>
                  <a:cubicBezTo>
                    <a:pt x="259" y="206"/>
                    <a:pt x="261" y="206"/>
                    <a:pt x="263" y="205"/>
                  </a:cubicBezTo>
                  <a:cubicBezTo>
                    <a:pt x="264" y="206"/>
                    <a:pt x="264" y="205"/>
                    <a:pt x="265" y="205"/>
                  </a:cubicBezTo>
                  <a:cubicBezTo>
                    <a:pt x="269" y="204"/>
                    <a:pt x="268" y="202"/>
                    <a:pt x="272" y="203"/>
                  </a:cubicBezTo>
                  <a:cubicBezTo>
                    <a:pt x="274" y="202"/>
                    <a:pt x="274" y="201"/>
                    <a:pt x="277" y="201"/>
                  </a:cubicBezTo>
                  <a:cubicBezTo>
                    <a:pt x="278" y="200"/>
                    <a:pt x="280" y="200"/>
                    <a:pt x="281" y="200"/>
                  </a:cubicBezTo>
                  <a:cubicBezTo>
                    <a:pt x="282" y="201"/>
                    <a:pt x="283" y="201"/>
                    <a:pt x="283" y="201"/>
                  </a:cubicBezTo>
                  <a:cubicBezTo>
                    <a:pt x="285" y="202"/>
                    <a:pt x="290" y="200"/>
                    <a:pt x="290" y="202"/>
                  </a:cubicBezTo>
                  <a:cubicBezTo>
                    <a:pt x="291" y="202"/>
                    <a:pt x="291" y="202"/>
                    <a:pt x="292" y="202"/>
                  </a:cubicBezTo>
                  <a:cubicBezTo>
                    <a:pt x="293" y="201"/>
                    <a:pt x="295" y="202"/>
                    <a:pt x="296" y="201"/>
                  </a:cubicBezTo>
                  <a:cubicBezTo>
                    <a:pt x="298" y="202"/>
                    <a:pt x="299" y="200"/>
                    <a:pt x="300" y="201"/>
                  </a:cubicBezTo>
                  <a:cubicBezTo>
                    <a:pt x="302" y="201"/>
                    <a:pt x="304" y="200"/>
                    <a:pt x="304" y="201"/>
                  </a:cubicBezTo>
                  <a:cubicBezTo>
                    <a:pt x="304" y="201"/>
                    <a:pt x="305" y="201"/>
                    <a:pt x="305" y="201"/>
                  </a:cubicBezTo>
                  <a:cubicBezTo>
                    <a:pt x="306" y="201"/>
                    <a:pt x="306" y="201"/>
                    <a:pt x="307" y="201"/>
                  </a:cubicBezTo>
                  <a:cubicBezTo>
                    <a:pt x="308" y="201"/>
                    <a:pt x="309" y="201"/>
                    <a:pt x="310" y="201"/>
                  </a:cubicBezTo>
                  <a:cubicBezTo>
                    <a:pt x="310" y="201"/>
                    <a:pt x="310" y="201"/>
                    <a:pt x="310" y="201"/>
                  </a:cubicBezTo>
                  <a:cubicBezTo>
                    <a:pt x="310" y="201"/>
                    <a:pt x="310" y="200"/>
                    <a:pt x="311" y="200"/>
                  </a:cubicBezTo>
                  <a:cubicBezTo>
                    <a:pt x="312" y="200"/>
                    <a:pt x="312" y="201"/>
                    <a:pt x="312" y="201"/>
                  </a:cubicBezTo>
                  <a:cubicBezTo>
                    <a:pt x="313" y="201"/>
                    <a:pt x="313" y="200"/>
                    <a:pt x="314" y="200"/>
                  </a:cubicBezTo>
                  <a:cubicBezTo>
                    <a:pt x="317" y="201"/>
                    <a:pt x="318" y="198"/>
                    <a:pt x="321" y="199"/>
                  </a:cubicBezTo>
                  <a:cubicBezTo>
                    <a:pt x="322" y="200"/>
                    <a:pt x="322" y="200"/>
                    <a:pt x="322" y="200"/>
                  </a:cubicBezTo>
                  <a:cubicBezTo>
                    <a:pt x="323" y="199"/>
                    <a:pt x="322" y="198"/>
                    <a:pt x="324" y="198"/>
                  </a:cubicBezTo>
                  <a:cubicBezTo>
                    <a:pt x="325" y="198"/>
                    <a:pt x="324" y="199"/>
                    <a:pt x="326" y="199"/>
                  </a:cubicBezTo>
                  <a:cubicBezTo>
                    <a:pt x="326" y="199"/>
                    <a:pt x="325" y="199"/>
                    <a:pt x="326" y="199"/>
                  </a:cubicBezTo>
                  <a:cubicBezTo>
                    <a:pt x="327" y="199"/>
                    <a:pt x="328" y="199"/>
                    <a:pt x="329" y="199"/>
                  </a:cubicBezTo>
                  <a:cubicBezTo>
                    <a:pt x="329" y="199"/>
                    <a:pt x="329" y="199"/>
                    <a:pt x="329" y="198"/>
                  </a:cubicBezTo>
                  <a:cubicBezTo>
                    <a:pt x="328" y="198"/>
                    <a:pt x="326" y="197"/>
                    <a:pt x="328" y="197"/>
                  </a:cubicBezTo>
                  <a:cubicBezTo>
                    <a:pt x="328" y="197"/>
                    <a:pt x="329" y="197"/>
                    <a:pt x="329" y="197"/>
                  </a:cubicBezTo>
                  <a:cubicBezTo>
                    <a:pt x="330" y="197"/>
                    <a:pt x="330" y="198"/>
                    <a:pt x="331" y="198"/>
                  </a:cubicBezTo>
                  <a:cubicBezTo>
                    <a:pt x="331" y="197"/>
                    <a:pt x="331" y="197"/>
                    <a:pt x="331" y="197"/>
                  </a:cubicBezTo>
                  <a:cubicBezTo>
                    <a:pt x="332" y="197"/>
                    <a:pt x="333" y="198"/>
                    <a:pt x="333" y="197"/>
                  </a:cubicBezTo>
                  <a:cubicBezTo>
                    <a:pt x="333" y="197"/>
                    <a:pt x="334" y="196"/>
                    <a:pt x="333" y="195"/>
                  </a:cubicBezTo>
                  <a:cubicBezTo>
                    <a:pt x="335" y="195"/>
                    <a:pt x="336" y="196"/>
                    <a:pt x="337" y="196"/>
                  </a:cubicBezTo>
                  <a:cubicBezTo>
                    <a:pt x="339" y="196"/>
                    <a:pt x="340" y="196"/>
                    <a:pt x="340" y="195"/>
                  </a:cubicBezTo>
                  <a:cubicBezTo>
                    <a:pt x="341" y="195"/>
                    <a:pt x="342" y="194"/>
                    <a:pt x="343" y="194"/>
                  </a:cubicBezTo>
                  <a:cubicBezTo>
                    <a:pt x="344" y="194"/>
                    <a:pt x="344" y="193"/>
                    <a:pt x="344" y="193"/>
                  </a:cubicBezTo>
                  <a:cubicBezTo>
                    <a:pt x="342" y="192"/>
                    <a:pt x="343" y="190"/>
                    <a:pt x="344" y="189"/>
                  </a:cubicBezTo>
                  <a:cubicBezTo>
                    <a:pt x="343" y="189"/>
                    <a:pt x="343" y="188"/>
                    <a:pt x="344" y="188"/>
                  </a:cubicBezTo>
                  <a:cubicBezTo>
                    <a:pt x="345" y="188"/>
                    <a:pt x="347" y="189"/>
                    <a:pt x="349" y="188"/>
                  </a:cubicBezTo>
                  <a:cubicBezTo>
                    <a:pt x="349" y="188"/>
                    <a:pt x="350" y="188"/>
                    <a:pt x="351" y="188"/>
                  </a:cubicBezTo>
                  <a:cubicBezTo>
                    <a:pt x="353" y="189"/>
                    <a:pt x="349" y="190"/>
                    <a:pt x="351" y="190"/>
                  </a:cubicBezTo>
                  <a:cubicBezTo>
                    <a:pt x="352" y="190"/>
                    <a:pt x="354" y="190"/>
                    <a:pt x="355" y="189"/>
                  </a:cubicBezTo>
                  <a:cubicBezTo>
                    <a:pt x="356" y="189"/>
                    <a:pt x="357" y="190"/>
                    <a:pt x="357" y="190"/>
                  </a:cubicBezTo>
                  <a:cubicBezTo>
                    <a:pt x="357" y="191"/>
                    <a:pt x="354" y="191"/>
                    <a:pt x="355" y="192"/>
                  </a:cubicBezTo>
                  <a:cubicBezTo>
                    <a:pt x="357" y="192"/>
                    <a:pt x="358" y="192"/>
                    <a:pt x="359" y="192"/>
                  </a:cubicBezTo>
                  <a:cubicBezTo>
                    <a:pt x="360" y="191"/>
                    <a:pt x="360" y="191"/>
                    <a:pt x="360" y="191"/>
                  </a:cubicBezTo>
                  <a:cubicBezTo>
                    <a:pt x="360" y="191"/>
                    <a:pt x="360" y="191"/>
                    <a:pt x="360" y="191"/>
                  </a:cubicBezTo>
                  <a:cubicBezTo>
                    <a:pt x="360" y="191"/>
                    <a:pt x="360" y="191"/>
                    <a:pt x="360" y="191"/>
                  </a:cubicBezTo>
                  <a:cubicBezTo>
                    <a:pt x="361" y="191"/>
                    <a:pt x="362" y="191"/>
                    <a:pt x="362" y="192"/>
                  </a:cubicBezTo>
                  <a:cubicBezTo>
                    <a:pt x="361" y="192"/>
                    <a:pt x="360" y="193"/>
                    <a:pt x="359" y="193"/>
                  </a:cubicBezTo>
                  <a:cubicBezTo>
                    <a:pt x="358" y="193"/>
                    <a:pt x="357" y="192"/>
                    <a:pt x="357" y="193"/>
                  </a:cubicBezTo>
                  <a:cubicBezTo>
                    <a:pt x="356" y="193"/>
                    <a:pt x="356" y="193"/>
                    <a:pt x="357" y="194"/>
                  </a:cubicBezTo>
                  <a:cubicBezTo>
                    <a:pt x="358" y="194"/>
                    <a:pt x="358" y="193"/>
                    <a:pt x="359" y="193"/>
                  </a:cubicBezTo>
                  <a:cubicBezTo>
                    <a:pt x="360" y="194"/>
                    <a:pt x="363" y="194"/>
                    <a:pt x="362" y="195"/>
                  </a:cubicBezTo>
                  <a:cubicBezTo>
                    <a:pt x="362" y="195"/>
                    <a:pt x="364" y="195"/>
                    <a:pt x="363" y="195"/>
                  </a:cubicBezTo>
                  <a:cubicBezTo>
                    <a:pt x="363" y="195"/>
                    <a:pt x="363" y="194"/>
                    <a:pt x="362" y="194"/>
                  </a:cubicBezTo>
                  <a:cubicBezTo>
                    <a:pt x="363" y="194"/>
                    <a:pt x="364" y="193"/>
                    <a:pt x="365" y="193"/>
                  </a:cubicBezTo>
                  <a:cubicBezTo>
                    <a:pt x="365" y="193"/>
                    <a:pt x="366" y="193"/>
                    <a:pt x="366" y="194"/>
                  </a:cubicBezTo>
                  <a:cubicBezTo>
                    <a:pt x="366" y="194"/>
                    <a:pt x="364" y="195"/>
                    <a:pt x="365" y="195"/>
                  </a:cubicBezTo>
                  <a:cubicBezTo>
                    <a:pt x="367" y="196"/>
                    <a:pt x="367" y="196"/>
                    <a:pt x="368" y="197"/>
                  </a:cubicBezTo>
                  <a:cubicBezTo>
                    <a:pt x="369" y="197"/>
                    <a:pt x="368" y="196"/>
                    <a:pt x="368" y="196"/>
                  </a:cubicBezTo>
                  <a:cubicBezTo>
                    <a:pt x="367" y="196"/>
                    <a:pt x="367" y="196"/>
                    <a:pt x="367" y="196"/>
                  </a:cubicBezTo>
                  <a:cubicBezTo>
                    <a:pt x="368" y="195"/>
                    <a:pt x="369" y="195"/>
                    <a:pt x="370" y="195"/>
                  </a:cubicBezTo>
                  <a:cubicBezTo>
                    <a:pt x="371" y="196"/>
                    <a:pt x="369" y="197"/>
                    <a:pt x="371" y="197"/>
                  </a:cubicBezTo>
                  <a:cubicBezTo>
                    <a:pt x="370" y="198"/>
                    <a:pt x="372" y="198"/>
                    <a:pt x="373" y="199"/>
                  </a:cubicBezTo>
                  <a:cubicBezTo>
                    <a:pt x="375" y="198"/>
                    <a:pt x="376" y="199"/>
                    <a:pt x="378" y="199"/>
                  </a:cubicBezTo>
                  <a:cubicBezTo>
                    <a:pt x="378" y="199"/>
                    <a:pt x="378" y="199"/>
                    <a:pt x="379" y="199"/>
                  </a:cubicBezTo>
                  <a:cubicBezTo>
                    <a:pt x="380" y="199"/>
                    <a:pt x="380" y="200"/>
                    <a:pt x="380" y="200"/>
                  </a:cubicBezTo>
                  <a:cubicBezTo>
                    <a:pt x="382" y="201"/>
                    <a:pt x="385" y="199"/>
                    <a:pt x="387" y="201"/>
                  </a:cubicBezTo>
                  <a:cubicBezTo>
                    <a:pt x="388" y="201"/>
                    <a:pt x="388" y="200"/>
                    <a:pt x="389" y="200"/>
                  </a:cubicBezTo>
                  <a:cubicBezTo>
                    <a:pt x="391" y="200"/>
                    <a:pt x="393" y="201"/>
                    <a:pt x="394" y="200"/>
                  </a:cubicBezTo>
                  <a:cubicBezTo>
                    <a:pt x="394" y="199"/>
                    <a:pt x="394" y="199"/>
                    <a:pt x="395" y="199"/>
                  </a:cubicBezTo>
                  <a:cubicBezTo>
                    <a:pt x="397" y="199"/>
                    <a:pt x="398" y="198"/>
                    <a:pt x="399" y="198"/>
                  </a:cubicBezTo>
                  <a:cubicBezTo>
                    <a:pt x="400" y="198"/>
                    <a:pt x="400" y="197"/>
                    <a:pt x="401" y="197"/>
                  </a:cubicBezTo>
                  <a:cubicBezTo>
                    <a:pt x="403" y="197"/>
                    <a:pt x="403" y="197"/>
                    <a:pt x="404" y="196"/>
                  </a:cubicBezTo>
                  <a:cubicBezTo>
                    <a:pt x="405" y="195"/>
                    <a:pt x="409" y="196"/>
                    <a:pt x="410" y="194"/>
                  </a:cubicBezTo>
                  <a:cubicBezTo>
                    <a:pt x="411" y="194"/>
                    <a:pt x="412" y="195"/>
                    <a:pt x="413" y="194"/>
                  </a:cubicBezTo>
                  <a:cubicBezTo>
                    <a:pt x="413" y="193"/>
                    <a:pt x="415" y="193"/>
                    <a:pt x="415" y="192"/>
                  </a:cubicBezTo>
                  <a:cubicBezTo>
                    <a:pt x="417" y="191"/>
                    <a:pt x="419" y="191"/>
                    <a:pt x="421" y="191"/>
                  </a:cubicBezTo>
                  <a:cubicBezTo>
                    <a:pt x="424" y="190"/>
                    <a:pt x="425" y="188"/>
                    <a:pt x="428" y="188"/>
                  </a:cubicBezTo>
                  <a:cubicBezTo>
                    <a:pt x="428" y="187"/>
                    <a:pt x="431" y="187"/>
                    <a:pt x="431" y="186"/>
                  </a:cubicBezTo>
                  <a:cubicBezTo>
                    <a:pt x="432" y="185"/>
                    <a:pt x="432" y="184"/>
                    <a:pt x="433" y="184"/>
                  </a:cubicBezTo>
                  <a:cubicBezTo>
                    <a:pt x="434" y="182"/>
                    <a:pt x="434" y="179"/>
                    <a:pt x="436" y="177"/>
                  </a:cubicBezTo>
                  <a:cubicBezTo>
                    <a:pt x="435" y="177"/>
                    <a:pt x="438" y="176"/>
                    <a:pt x="435" y="175"/>
                  </a:cubicBezTo>
                  <a:cubicBezTo>
                    <a:pt x="436" y="174"/>
                    <a:pt x="434" y="172"/>
                    <a:pt x="435" y="171"/>
                  </a:cubicBezTo>
                  <a:cubicBezTo>
                    <a:pt x="435" y="170"/>
                    <a:pt x="434" y="168"/>
                    <a:pt x="435" y="167"/>
                  </a:cubicBezTo>
                  <a:cubicBezTo>
                    <a:pt x="433" y="167"/>
                    <a:pt x="433" y="166"/>
                    <a:pt x="433" y="165"/>
                  </a:cubicBezTo>
                  <a:cubicBezTo>
                    <a:pt x="433" y="164"/>
                    <a:pt x="430" y="163"/>
                    <a:pt x="430" y="161"/>
                  </a:cubicBezTo>
                  <a:cubicBezTo>
                    <a:pt x="429" y="161"/>
                    <a:pt x="428" y="160"/>
                    <a:pt x="426" y="160"/>
                  </a:cubicBezTo>
                  <a:cubicBezTo>
                    <a:pt x="428" y="155"/>
                    <a:pt x="428" y="149"/>
                    <a:pt x="429" y="144"/>
                  </a:cubicBezTo>
                  <a:cubicBezTo>
                    <a:pt x="430" y="134"/>
                    <a:pt x="436" y="124"/>
                    <a:pt x="437" y="115"/>
                  </a:cubicBezTo>
                  <a:cubicBezTo>
                    <a:pt x="438" y="107"/>
                    <a:pt x="431" y="94"/>
                    <a:pt x="429" y="86"/>
                  </a:cubicBezTo>
                  <a:cubicBezTo>
                    <a:pt x="428" y="80"/>
                    <a:pt x="424" y="78"/>
                    <a:pt x="423" y="72"/>
                  </a:cubicBezTo>
                  <a:cubicBezTo>
                    <a:pt x="423" y="68"/>
                    <a:pt x="428" y="63"/>
                    <a:pt x="426" y="59"/>
                  </a:cubicBezTo>
                  <a:cubicBezTo>
                    <a:pt x="424" y="54"/>
                    <a:pt x="420" y="52"/>
                    <a:pt x="415" y="52"/>
                  </a:cubicBezTo>
                  <a:cubicBezTo>
                    <a:pt x="415" y="48"/>
                    <a:pt x="416" y="44"/>
                    <a:pt x="417" y="40"/>
                  </a:cubicBezTo>
                  <a:cubicBezTo>
                    <a:pt x="419" y="37"/>
                    <a:pt x="423" y="34"/>
                    <a:pt x="424" y="31"/>
                  </a:cubicBezTo>
                  <a:cubicBezTo>
                    <a:pt x="424" y="27"/>
                    <a:pt x="422" y="27"/>
                    <a:pt x="422" y="23"/>
                  </a:cubicBezTo>
                  <a:cubicBezTo>
                    <a:pt x="421" y="18"/>
                    <a:pt x="419" y="10"/>
                    <a:pt x="413" y="7"/>
                  </a:cubicBezTo>
                  <a:cubicBezTo>
                    <a:pt x="409" y="5"/>
                    <a:pt x="387" y="4"/>
                    <a:pt x="382" y="4"/>
                  </a:cubicBezTo>
                  <a:cubicBezTo>
                    <a:pt x="377" y="5"/>
                    <a:pt x="374" y="10"/>
                    <a:pt x="368" y="11"/>
                  </a:cubicBezTo>
                  <a:cubicBezTo>
                    <a:pt x="365" y="12"/>
                    <a:pt x="361" y="12"/>
                    <a:pt x="356" y="12"/>
                  </a:cubicBezTo>
                  <a:cubicBezTo>
                    <a:pt x="356" y="12"/>
                    <a:pt x="356" y="12"/>
                    <a:pt x="356" y="12"/>
                  </a:cubicBezTo>
                  <a:cubicBezTo>
                    <a:pt x="355" y="11"/>
                    <a:pt x="354" y="12"/>
                    <a:pt x="354" y="12"/>
                  </a:cubicBezTo>
                  <a:cubicBezTo>
                    <a:pt x="354" y="12"/>
                    <a:pt x="354" y="12"/>
                    <a:pt x="354" y="12"/>
                  </a:cubicBezTo>
                  <a:cubicBezTo>
                    <a:pt x="353" y="12"/>
                    <a:pt x="353" y="12"/>
                    <a:pt x="352" y="12"/>
                  </a:cubicBezTo>
                  <a:cubicBezTo>
                    <a:pt x="352" y="12"/>
                    <a:pt x="352" y="12"/>
                    <a:pt x="352" y="12"/>
                  </a:cubicBezTo>
                  <a:cubicBezTo>
                    <a:pt x="351" y="11"/>
                    <a:pt x="354" y="10"/>
                    <a:pt x="352" y="9"/>
                  </a:cubicBezTo>
                  <a:cubicBezTo>
                    <a:pt x="352" y="9"/>
                    <a:pt x="353" y="9"/>
                    <a:pt x="353" y="8"/>
                  </a:cubicBezTo>
                  <a:cubicBezTo>
                    <a:pt x="352" y="8"/>
                    <a:pt x="352" y="9"/>
                    <a:pt x="351" y="8"/>
                  </a:cubicBezTo>
                  <a:cubicBezTo>
                    <a:pt x="351" y="8"/>
                    <a:pt x="351" y="8"/>
                    <a:pt x="351" y="8"/>
                  </a:cubicBezTo>
                  <a:cubicBezTo>
                    <a:pt x="349" y="7"/>
                    <a:pt x="348" y="9"/>
                    <a:pt x="346" y="7"/>
                  </a:cubicBezTo>
                  <a:cubicBezTo>
                    <a:pt x="345" y="7"/>
                    <a:pt x="344" y="8"/>
                    <a:pt x="344" y="8"/>
                  </a:cubicBezTo>
                  <a:cubicBezTo>
                    <a:pt x="343" y="9"/>
                    <a:pt x="345" y="9"/>
                    <a:pt x="344" y="9"/>
                  </a:cubicBezTo>
                  <a:cubicBezTo>
                    <a:pt x="344" y="10"/>
                    <a:pt x="345" y="10"/>
                    <a:pt x="345" y="10"/>
                  </a:cubicBezTo>
                  <a:cubicBezTo>
                    <a:pt x="345" y="10"/>
                    <a:pt x="344" y="11"/>
                    <a:pt x="342" y="11"/>
                  </a:cubicBezTo>
                  <a:cubicBezTo>
                    <a:pt x="341" y="10"/>
                    <a:pt x="345" y="10"/>
                    <a:pt x="342" y="9"/>
                  </a:cubicBezTo>
                  <a:cubicBezTo>
                    <a:pt x="341" y="9"/>
                    <a:pt x="342" y="8"/>
                    <a:pt x="341" y="8"/>
                  </a:cubicBezTo>
                  <a:cubicBezTo>
                    <a:pt x="339" y="8"/>
                    <a:pt x="338" y="10"/>
                    <a:pt x="336" y="9"/>
                  </a:cubicBezTo>
                  <a:cubicBezTo>
                    <a:pt x="337" y="8"/>
                    <a:pt x="337" y="8"/>
                    <a:pt x="337" y="8"/>
                  </a:cubicBezTo>
                  <a:cubicBezTo>
                    <a:pt x="336" y="7"/>
                    <a:pt x="336" y="7"/>
                    <a:pt x="336" y="7"/>
                  </a:cubicBezTo>
                  <a:cubicBezTo>
                    <a:pt x="334" y="7"/>
                    <a:pt x="334" y="9"/>
                    <a:pt x="331" y="8"/>
                  </a:cubicBezTo>
                  <a:cubicBezTo>
                    <a:pt x="331" y="6"/>
                    <a:pt x="337" y="5"/>
                    <a:pt x="336" y="4"/>
                  </a:cubicBezTo>
                  <a:cubicBezTo>
                    <a:pt x="336" y="3"/>
                    <a:pt x="335" y="3"/>
                    <a:pt x="335" y="3"/>
                  </a:cubicBezTo>
                  <a:cubicBezTo>
                    <a:pt x="335" y="3"/>
                    <a:pt x="335" y="3"/>
                    <a:pt x="334" y="3"/>
                  </a:cubicBezTo>
                  <a:cubicBezTo>
                    <a:pt x="333" y="3"/>
                    <a:pt x="334" y="3"/>
                    <a:pt x="334" y="3"/>
                  </a:cubicBezTo>
                  <a:cubicBezTo>
                    <a:pt x="333" y="3"/>
                    <a:pt x="333" y="3"/>
                    <a:pt x="333" y="3"/>
                  </a:cubicBezTo>
                  <a:cubicBezTo>
                    <a:pt x="332" y="2"/>
                    <a:pt x="332" y="2"/>
                    <a:pt x="332" y="2"/>
                  </a:cubicBezTo>
                  <a:cubicBezTo>
                    <a:pt x="331" y="2"/>
                    <a:pt x="331" y="3"/>
                    <a:pt x="330" y="2"/>
                  </a:cubicBezTo>
                  <a:cubicBezTo>
                    <a:pt x="330" y="2"/>
                    <a:pt x="328" y="2"/>
                    <a:pt x="327" y="2"/>
                  </a:cubicBezTo>
                  <a:cubicBezTo>
                    <a:pt x="327" y="2"/>
                    <a:pt x="326" y="2"/>
                    <a:pt x="326" y="2"/>
                  </a:cubicBezTo>
                  <a:cubicBezTo>
                    <a:pt x="325" y="1"/>
                    <a:pt x="325" y="1"/>
                    <a:pt x="325" y="1"/>
                  </a:cubicBezTo>
                  <a:cubicBezTo>
                    <a:pt x="324" y="1"/>
                    <a:pt x="325" y="2"/>
                    <a:pt x="323" y="2"/>
                  </a:cubicBezTo>
                  <a:cubicBezTo>
                    <a:pt x="323" y="1"/>
                    <a:pt x="320" y="1"/>
                    <a:pt x="320" y="0"/>
                  </a:cubicBezTo>
                  <a:cubicBezTo>
                    <a:pt x="319" y="0"/>
                    <a:pt x="319" y="1"/>
                    <a:pt x="318" y="1"/>
                  </a:cubicBezTo>
                  <a:cubicBezTo>
                    <a:pt x="316" y="2"/>
                    <a:pt x="318" y="3"/>
                    <a:pt x="315" y="3"/>
                  </a:cubicBezTo>
                  <a:cubicBezTo>
                    <a:pt x="313" y="3"/>
                    <a:pt x="313" y="4"/>
                    <a:pt x="311" y="5"/>
                  </a:cubicBezTo>
                  <a:cubicBezTo>
                    <a:pt x="309" y="4"/>
                    <a:pt x="310" y="6"/>
                    <a:pt x="308" y="6"/>
                  </a:cubicBezTo>
                  <a:cubicBezTo>
                    <a:pt x="309" y="7"/>
                    <a:pt x="307" y="7"/>
                    <a:pt x="307" y="7"/>
                  </a:cubicBezTo>
                  <a:cubicBezTo>
                    <a:pt x="307" y="7"/>
                    <a:pt x="306" y="8"/>
                    <a:pt x="305" y="7"/>
                  </a:cubicBezTo>
                  <a:cubicBezTo>
                    <a:pt x="305" y="9"/>
                    <a:pt x="303" y="10"/>
                    <a:pt x="302" y="12"/>
                  </a:cubicBezTo>
                  <a:cubicBezTo>
                    <a:pt x="300" y="12"/>
                    <a:pt x="302" y="14"/>
                    <a:pt x="300" y="14"/>
                  </a:cubicBezTo>
                  <a:cubicBezTo>
                    <a:pt x="300" y="16"/>
                    <a:pt x="297" y="17"/>
                    <a:pt x="297" y="18"/>
                  </a:cubicBezTo>
                  <a:cubicBezTo>
                    <a:pt x="295" y="19"/>
                    <a:pt x="296" y="19"/>
                    <a:pt x="295" y="20"/>
                  </a:cubicBezTo>
                  <a:cubicBezTo>
                    <a:pt x="292" y="19"/>
                    <a:pt x="291" y="21"/>
                    <a:pt x="288" y="21"/>
                  </a:cubicBezTo>
                  <a:cubicBezTo>
                    <a:pt x="287" y="21"/>
                    <a:pt x="287" y="21"/>
                    <a:pt x="286" y="21"/>
                  </a:cubicBezTo>
                  <a:cubicBezTo>
                    <a:pt x="284" y="21"/>
                    <a:pt x="283" y="23"/>
                    <a:pt x="280" y="23"/>
                  </a:cubicBezTo>
                  <a:cubicBezTo>
                    <a:pt x="279" y="23"/>
                    <a:pt x="279" y="24"/>
                    <a:pt x="278" y="24"/>
                  </a:cubicBezTo>
                  <a:cubicBezTo>
                    <a:pt x="275" y="25"/>
                    <a:pt x="275" y="27"/>
                    <a:pt x="272" y="27"/>
                  </a:cubicBezTo>
                  <a:cubicBezTo>
                    <a:pt x="272" y="27"/>
                    <a:pt x="270" y="26"/>
                    <a:pt x="272" y="26"/>
                  </a:cubicBezTo>
                  <a:cubicBezTo>
                    <a:pt x="273" y="24"/>
                    <a:pt x="271" y="23"/>
                    <a:pt x="270" y="22"/>
                  </a:cubicBezTo>
                  <a:cubicBezTo>
                    <a:pt x="268" y="22"/>
                    <a:pt x="267" y="21"/>
                    <a:pt x="266" y="21"/>
                  </a:cubicBezTo>
                  <a:cubicBezTo>
                    <a:pt x="263" y="22"/>
                    <a:pt x="264" y="25"/>
                    <a:pt x="259" y="24"/>
                  </a:cubicBezTo>
                  <a:cubicBezTo>
                    <a:pt x="258" y="25"/>
                    <a:pt x="259" y="25"/>
                    <a:pt x="258" y="26"/>
                  </a:cubicBezTo>
                  <a:cubicBezTo>
                    <a:pt x="258" y="26"/>
                    <a:pt x="257" y="26"/>
                    <a:pt x="256" y="26"/>
                  </a:cubicBezTo>
                  <a:cubicBezTo>
                    <a:pt x="254" y="26"/>
                    <a:pt x="257" y="25"/>
                    <a:pt x="255" y="24"/>
                  </a:cubicBezTo>
                  <a:cubicBezTo>
                    <a:pt x="257" y="22"/>
                    <a:pt x="255" y="20"/>
                    <a:pt x="256" y="18"/>
                  </a:cubicBezTo>
                  <a:cubicBezTo>
                    <a:pt x="256" y="18"/>
                    <a:pt x="255" y="19"/>
                    <a:pt x="255" y="18"/>
                  </a:cubicBezTo>
                  <a:cubicBezTo>
                    <a:pt x="253" y="17"/>
                    <a:pt x="250" y="16"/>
                    <a:pt x="247" y="16"/>
                  </a:cubicBezTo>
                  <a:cubicBezTo>
                    <a:pt x="246" y="15"/>
                    <a:pt x="245" y="16"/>
                    <a:pt x="243" y="15"/>
                  </a:cubicBezTo>
                  <a:cubicBezTo>
                    <a:pt x="243" y="16"/>
                    <a:pt x="243" y="16"/>
                    <a:pt x="243" y="16"/>
                  </a:cubicBezTo>
                  <a:cubicBezTo>
                    <a:pt x="242" y="16"/>
                    <a:pt x="242" y="16"/>
                    <a:pt x="242" y="16"/>
                  </a:cubicBezTo>
                  <a:cubicBezTo>
                    <a:pt x="242" y="15"/>
                    <a:pt x="241" y="15"/>
                    <a:pt x="240" y="15"/>
                  </a:cubicBezTo>
                  <a:cubicBezTo>
                    <a:pt x="237" y="15"/>
                    <a:pt x="233" y="14"/>
                    <a:pt x="229" y="14"/>
                  </a:cubicBezTo>
                  <a:cubicBezTo>
                    <a:pt x="228" y="14"/>
                    <a:pt x="226" y="15"/>
                    <a:pt x="227" y="16"/>
                  </a:cubicBezTo>
                  <a:cubicBezTo>
                    <a:pt x="228" y="16"/>
                    <a:pt x="228" y="16"/>
                    <a:pt x="228" y="17"/>
                  </a:cubicBezTo>
                  <a:cubicBezTo>
                    <a:pt x="227" y="17"/>
                    <a:pt x="227" y="17"/>
                    <a:pt x="227" y="17"/>
                  </a:cubicBezTo>
                  <a:cubicBezTo>
                    <a:pt x="227" y="17"/>
                    <a:pt x="227" y="16"/>
                    <a:pt x="225" y="16"/>
                  </a:cubicBezTo>
                  <a:cubicBezTo>
                    <a:pt x="223" y="17"/>
                    <a:pt x="224" y="19"/>
                    <a:pt x="221" y="20"/>
                  </a:cubicBezTo>
                  <a:cubicBezTo>
                    <a:pt x="214" y="19"/>
                    <a:pt x="209" y="16"/>
                    <a:pt x="201" y="16"/>
                  </a:cubicBezTo>
                  <a:cubicBezTo>
                    <a:pt x="198" y="14"/>
                    <a:pt x="193" y="14"/>
                    <a:pt x="190" y="13"/>
                  </a:cubicBezTo>
                  <a:cubicBezTo>
                    <a:pt x="187" y="12"/>
                    <a:pt x="184" y="11"/>
                    <a:pt x="181" y="11"/>
                  </a:cubicBezTo>
                  <a:cubicBezTo>
                    <a:pt x="180" y="11"/>
                    <a:pt x="178" y="11"/>
                    <a:pt x="177" y="11"/>
                  </a:cubicBezTo>
                  <a:cubicBezTo>
                    <a:pt x="176" y="11"/>
                    <a:pt x="174" y="11"/>
                    <a:pt x="174" y="12"/>
                  </a:cubicBezTo>
                  <a:cubicBezTo>
                    <a:pt x="175" y="13"/>
                    <a:pt x="173" y="14"/>
                    <a:pt x="173" y="15"/>
                  </a:cubicBezTo>
                  <a:cubicBezTo>
                    <a:pt x="172" y="15"/>
                    <a:pt x="172" y="16"/>
                    <a:pt x="171" y="16"/>
                  </a:cubicBezTo>
                  <a:cubicBezTo>
                    <a:pt x="170" y="15"/>
                    <a:pt x="169" y="15"/>
                    <a:pt x="168" y="14"/>
                  </a:cubicBezTo>
                  <a:cubicBezTo>
                    <a:pt x="167" y="14"/>
                    <a:pt x="166" y="15"/>
                    <a:pt x="165" y="15"/>
                  </a:cubicBezTo>
                  <a:cubicBezTo>
                    <a:pt x="164" y="14"/>
                    <a:pt x="163" y="12"/>
                    <a:pt x="160" y="12"/>
                  </a:cubicBezTo>
                  <a:cubicBezTo>
                    <a:pt x="159" y="11"/>
                    <a:pt x="160" y="10"/>
                    <a:pt x="158" y="10"/>
                  </a:cubicBezTo>
                  <a:cubicBezTo>
                    <a:pt x="154" y="10"/>
                    <a:pt x="154" y="10"/>
                    <a:pt x="154" y="10"/>
                  </a:cubicBezTo>
                  <a:cubicBezTo>
                    <a:pt x="150" y="11"/>
                    <a:pt x="148" y="12"/>
                    <a:pt x="145" y="14"/>
                  </a:cubicBezTo>
                  <a:cubicBezTo>
                    <a:pt x="142" y="14"/>
                    <a:pt x="139" y="14"/>
                    <a:pt x="135" y="14"/>
                  </a:cubicBezTo>
                  <a:cubicBezTo>
                    <a:pt x="135" y="14"/>
                    <a:pt x="134" y="14"/>
                    <a:pt x="133" y="14"/>
                  </a:cubicBezTo>
                  <a:cubicBezTo>
                    <a:pt x="133" y="14"/>
                    <a:pt x="133" y="14"/>
                    <a:pt x="133" y="14"/>
                  </a:cubicBezTo>
                  <a:cubicBezTo>
                    <a:pt x="131" y="15"/>
                    <a:pt x="127" y="15"/>
                    <a:pt x="124" y="16"/>
                  </a:cubicBezTo>
                  <a:cubicBezTo>
                    <a:pt x="122" y="16"/>
                    <a:pt x="119" y="16"/>
                    <a:pt x="118" y="17"/>
                  </a:cubicBezTo>
                  <a:cubicBezTo>
                    <a:pt x="117" y="18"/>
                    <a:pt x="115" y="19"/>
                    <a:pt x="114" y="19"/>
                  </a:cubicBezTo>
                  <a:cubicBezTo>
                    <a:pt x="111" y="21"/>
                    <a:pt x="111" y="21"/>
                    <a:pt x="111" y="21"/>
                  </a:cubicBezTo>
                  <a:cubicBezTo>
                    <a:pt x="105" y="20"/>
                    <a:pt x="100" y="18"/>
                    <a:pt x="94" y="17"/>
                  </a:cubicBezTo>
                  <a:cubicBezTo>
                    <a:pt x="90" y="15"/>
                    <a:pt x="85" y="16"/>
                    <a:pt x="81" y="14"/>
                  </a:cubicBezTo>
                  <a:cubicBezTo>
                    <a:pt x="79" y="14"/>
                    <a:pt x="78" y="13"/>
                    <a:pt x="75" y="13"/>
                  </a:cubicBezTo>
                  <a:cubicBezTo>
                    <a:pt x="72" y="12"/>
                    <a:pt x="70" y="14"/>
                    <a:pt x="67" y="13"/>
                  </a:cubicBezTo>
                  <a:cubicBezTo>
                    <a:pt x="65" y="13"/>
                    <a:pt x="63" y="12"/>
                    <a:pt x="61" y="13"/>
                  </a:cubicBezTo>
                  <a:cubicBezTo>
                    <a:pt x="61" y="13"/>
                    <a:pt x="60" y="12"/>
                    <a:pt x="61" y="12"/>
                  </a:cubicBezTo>
                  <a:cubicBezTo>
                    <a:pt x="59" y="12"/>
                    <a:pt x="57" y="12"/>
                    <a:pt x="55" y="13"/>
                  </a:cubicBezTo>
                  <a:cubicBezTo>
                    <a:pt x="52" y="12"/>
                    <a:pt x="51" y="13"/>
                    <a:pt x="49" y="13"/>
                  </a:cubicBezTo>
                  <a:cubicBezTo>
                    <a:pt x="47" y="13"/>
                    <a:pt x="47" y="14"/>
                    <a:pt x="46" y="14"/>
                  </a:cubicBezTo>
                  <a:cubicBezTo>
                    <a:pt x="46" y="15"/>
                    <a:pt x="46" y="15"/>
                    <a:pt x="46" y="15"/>
                  </a:cubicBezTo>
                  <a:cubicBezTo>
                    <a:pt x="44" y="15"/>
                    <a:pt x="42" y="16"/>
                    <a:pt x="42" y="17"/>
                  </a:cubicBezTo>
                  <a:cubicBezTo>
                    <a:pt x="41" y="17"/>
                    <a:pt x="38" y="17"/>
                    <a:pt x="39" y="18"/>
                  </a:cubicBezTo>
                  <a:cubicBezTo>
                    <a:pt x="38" y="19"/>
                    <a:pt x="36" y="19"/>
                    <a:pt x="34" y="20"/>
                  </a:cubicBezTo>
                  <a:cubicBezTo>
                    <a:pt x="35" y="20"/>
                    <a:pt x="33" y="21"/>
                    <a:pt x="34" y="21"/>
                  </a:cubicBezTo>
                  <a:cubicBezTo>
                    <a:pt x="33" y="22"/>
                    <a:pt x="32" y="21"/>
                    <a:pt x="32" y="21"/>
                  </a:cubicBezTo>
                  <a:cubicBezTo>
                    <a:pt x="31" y="23"/>
                    <a:pt x="27" y="22"/>
                    <a:pt x="27" y="24"/>
                  </a:cubicBezTo>
                  <a:cubicBezTo>
                    <a:pt x="24" y="25"/>
                    <a:pt x="22" y="26"/>
                    <a:pt x="23" y="28"/>
                  </a:cubicBezTo>
                  <a:cubicBezTo>
                    <a:pt x="22" y="29"/>
                    <a:pt x="22" y="30"/>
                    <a:pt x="20" y="31"/>
                  </a:cubicBezTo>
                  <a:cubicBezTo>
                    <a:pt x="21" y="32"/>
                    <a:pt x="18" y="32"/>
                    <a:pt x="19" y="34"/>
                  </a:cubicBezTo>
                  <a:cubicBezTo>
                    <a:pt x="16" y="35"/>
                    <a:pt x="21" y="37"/>
                    <a:pt x="20" y="39"/>
                  </a:cubicBezTo>
                  <a:cubicBezTo>
                    <a:pt x="20" y="39"/>
                    <a:pt x="20" y="39"/>
                    <a:pt x="20" y="40"/>
                  </a:cubicBezTo>
                  <a:cubicBezTo>
                    <a:pt x="18" y="39"/>
                    <a:pt x="18" y="40"/>
                    <a:pt x="17" y="41"/>
                  </a:cubicBezTo>
                  <a:cubicBezTo>
                    <a:pt x="19" y="41"/>
                    <a:pt x="19" y="42"/>
                    <a:pt x="20" y="42"/>
                  </a:cubicBezTo>
                  <a:cubicBezTo>
                    <a:pt x="21" y="43"/>
                    <a:pt x="21" y="43"/>
                    <a:pt x="21" y="44"/>
                  </a:cubicBezTo>
                  <a:cubicBezTo>
                    <a:pt x="19" y="44"/>
                    <a:pt x="20" y="45"/>
                    <a:pt x="19" y="45"/>
                  </a:cubicBezTo>
                  <a:cubicBezTo>
                    <a:pt x="19" y="46"/>
                    <a:pt x="19" y="47"/>
                    <a:pt x="21" y="47"/>
                  </a:cubicBezTo>
                  <a:cubicBezTo>
                    <a:pt x="20" y="48"/>
                    <a:pt x="22" y="47"/>
                    <a:pt x="22" y="48"/>
                  </a:cubicBezTo>
                  <a:cubicBezTo>
                    <a:pt x="20" y="48"/>
                    <a:pt x="20" y="48"/>
                    <a:pt x="20" y="48"/>
                  </a:cubicBezTo>
                  <a:cubicBezTo>
                    <a:pt x="20" y="49"/>
                    <a:pt x="22" y="48"/>
                    <a:pt x="22" y="49"/>
                  </a:cubicBezTo>
                  <a:cubicBezTo>
                    <a:pt x="22" y="49"/>
                    <a:pt x="20" y="49"/>
                    <a:pt x="19" y="50"/>
                  </a:cubicBezTo>
                  <a:cubicBezTo>
                    <a:pt x="20" y="50"/>
                    <a:pt x="20" y="50"/>
                    <a:pt x="21" y="50"/>
                  </a:cubicBezTo>
                  <a:cubicBezTo>
                    <a:pt x="22" y="50"/>
                    <a:pt x="24" y="51"/>
                    <a:pt x="24" y="52"/>
                  </a:cubicBezTo>
                  <a:cubicBezTo>
                    <a:pt x="23" y="52"/>
                    <a:pt x="22" y="53"/>
                    <a:pt x="23" y="53"/>
                  </a:cubicBezTo>
                  <a:cubicBezTo>
                    <a:pt x="23" y="54"/>
                    <a:pt x="23" y="54"/>
                    <a:pt x="23" y="54"/>
                  </a:cubicBezTo>
                  <a:cubicBezTo>
                    <a:pt x="24" y="54"/>
                    <a:pt x="24" y="54"/>
                    <a:pt x="24" y="54"/>
                  </a:cubicBezTo>
                  <a:cubicBezTo>
                    <a:pt x="24" y="55"/>
                    <a:pt x="24" y="56"/>
                    <a:pt x="23" y="57"/>
                  </a:cubicBezTo>
                  <a:cubicBezTo>
                    <a:pt x="23" y="60"/>
                    <a:pt x="20" y="64"/>
                    <a:pt x="21" y="67"/>
                  </a:cubicBezTo>
                  <a:cubicBezTo>
                    <a:pt x="21" y="71"/>
                    <a:pt x="25" y="74"/>
                    <a:pt x="26" y="78"/>
                  </a:cubicBezTo>
                  <a:cubicBezTo>
                    <a:pt x="29" y="87"/>
                    <a:pt x="24" y="96"/>
                    <a:pt x="21" y="105"/>
                  </a:cubicBezTo>
                  <a:cubicBezTo>
                    <a:pt x="21" y="105"/>
                    <a:pt x="21" y="106"/>
                    <a:pt x="20" y="106"/>
                  </a:cubicBezTo>
                  <a:cubicBezTo>
                    <a:pt x="20" y="106"/>
                    <a:pt x="20" y="106"/>
                    <a:pt x="20" y="106"/>
                  </a:cubicBezTo>
                  <a:cubicBezTo>
                    <a:pt x="21" y="107"/>
                    <a:pt x="21" y="107"/>
                    <a:pt x="21" y="107"/>
                  </a:cubicBezTo>
                  <a:cubicBezTo>
                    <a:pt x="21" y="107"/>
                    <a:pt x="21" y="107"/>
                    <a:pt x="21" y="107"/>
                  </a:cubicBezTo>
                  <a:cubicBezTo>
                    <a:pt x="21" y="107"/>
                    <a:pt x="21" y="107"/>
                    <a:pt x="21" y="107"/>
                  </a:cubicBezTo>
                  <a:cubicBezTo>
                    <a:pt x="21" y="108"/>
                    <a:pt x="20" y="109"/>
                    <a:pt x="20" y="109"/>
                  </a:cubicBezTo>
                  <a:cubicBezTo>
                    <a:pt x="20" y="110"/>
                    <a:pt x="20" y="110"/>
                    <a:pt x="20" y="110"/>
                  </a:cubicBezTo>
                  <a:cubicBezTo>
                    <a:pt x="19" y="110"/>
                    <a:pt x="19" y="111"/>
                    <a:pt x="20" y="111"/>
                  </a:cubicBezTo>
                  <a:cubicBezTo>
                    <a:pt x="19" y="113"/>
                    <a:pt x="19" y="114"/>
                    <a:pt x="19" y="116"/>
                  </a:cubicBezTo>
                  <a:cubicBezTo>
                    <a:pt x="19" y="118"/>
                    <a:pt x="18" y="121"/>
                    <a:pt x="18" y="123"/>
                  </a:cubicBezTo>
                  <a:cubicBezTo>
                    <a:pt x="17" y="123"/>
                    <a:pt x="17" y="123"/>
                    <a:pt x="17" y="123"/>
                  </a:cubicBezTo>
                  <a:cubicBezTo>
                    <a:pt x="16" y="123"/>
                    <a:pt x="16" y="123"/>
                    <a:pt x="15" y="123"/>
                  </a:cubicBezTo>
                  <a:cubicBezTo>
                    <a:pt x="15" y="124"/>
                    <a:pt x="16" y="124"/>
                    <a:pt x="16" y="124"/>
                  </a:cubicBezTo>
                  <a:cubicBezTo>
                    <a:pt x="17" y="124"/>
                    <a:pt x="17" y="124"/>
                    <a:pt x="18" y="124"/>
                  </a:cubicBezTo>
                  <a:cubicBezTo>
                    <a:pt x="18" y="124"/>
                    <a:pt x="18" y="125"/>
                    <a:pt x="17" y="126"/>
                  </a:cubicBezTo>
                  <a:cubicBezTo>
                    <a:pt x="16" y="125"/>
                    <a:pt x="16" y="125"/>
                    <a:pt x="16" y="125"/>
                  </a:cubicBezTo>
                  <a:cubicBezTo>
                    <a:pt x="15" y="125"/>
                    <a:pt x="14" y="125"/>
                    <a:pt x="13" y="124"/>
                  </a:cubicBezTo>
                  <a:cubicBezTo>
                    <a:pt x="13" y="123"/>
                    <a:pt x="11" y="122"/>
                    <a:pt x="14" y="121"/>
                  </a:cubicBezTo>
                  <a:cubicBezTo>
                    <a:pt x="14" y="121"/>
                    <a:pt x="13" y="121"/>
                    <a:pt x="12" y="120"/>
                  </a:cubicBezTo>
                  <a:cubicBezTo>
                    <a:pt x="13" y="120"/>
                    <a:pt x="12" y="120"/>
                    <a:pt x="13" y="119"/>
                  </a:cubicBezTo>
                  <a:cubicBezTo>
                    <a:pt x="12" y="119"/>
                    <a:pt x="13" y="119"/>
                    <a:pt x="12" y="118"/>
                  </a:cubicBezTo>
                  <a:cubicBezTo>
                    <a:pt x="14" y="118"/>
                    <a:pt x="13" y="117"/>
                    <a:pt x="13" y="117"/>
                  </a:cubicBezTo>
                  <a:cubicBezTo>
                    <a:pt x="13" y="117"/>
                    <a:pt x="11" y="117"/>
                    <a:pt x="12" y="116"/>
                  </a:cubicBezTo>
                  <a:cubicBezTo>
                    <a:pt x="13" y="116"/>
                    <a:pt x="11" y="115"/>
                    <a:pt x="12" y="114"/>
                  </a:cubicBezTo>
                  <a:cubicBezTo>
                    <a:pt x="11" y="114"/>
                    <a:pt x="13" y="113"/>
                    <a:pt x="10" y="113"/>
                  </a:cubicBezTo>
                  <a:cubicBezTo>
                    <a:pt x="9" y="113"/>
                    <a:pt x="8" y="114"/>
                    <a:pt x="7" y="113"/>
                  </a:cubicBezTo>
                  <a:cubicBezTo>
                    <a:pt x="6" y="114"/>
                    <a:pt x="8" y="115"/>
                    <a:pt x="6" y="116"/>
                  </a:cubicBezTo>
                  <a:cubicBezTo>
                    <a:pt x="7" y="116"/>
                    <a:pt x="6" y="118"/>
                    <a:pt x="8" y="118"/>
                  </a:cubicBezTo>
                  <a:cubicBezTo>
                    <a:pt x="9" y="118"/>
                    <a:pt x="10" y="118"/>
                    <a:pt x="11" y="119"/>
                  </a:cubicBezTo>
                  <a:cubicBezTo>
                    <a:pt x="9" y="119"/>
                    <a:pt x="12" y="121"/>
                    <a:pt x="9" y="121"/>
                  </a:cubicBezTo>
                  <a:cubicBezTo>
                    <a:pt x="9" y="122"/>
                    <a:pt x="12" y="122"/>
                    <a:pt x="10" y="123"/>
                  </a:cubicBezTo>
                  <a:cubicBezTo>
                    <a:pt x="11" y="124"/>
                    <a:pt x="11" y="124"/>
                    <a:pt x="10" y="125"/>
                  </a:cubicBezTo>
                  <a:cubicBezTo>
                    <a:pt x="10" y="125"/>
                    <a:pt x="10" y="125"/>
                    <a:pt x="10" y="125"/>
                  </a:cubicBezTo>
                  <a:cubicBezTo>
                    <a:pt x="10" y="126"/>
                    <a:pt x="11" y="126"/>
                    <a:pt x="12" y="127"/>
                  </a:cubicBezTo>
                  <a:cubicBezTo>
                    <a:pt x="14" y="127"/>
                    <a:pt x="14" y="127"/>
                    <a:pt x="14" y="128"/>
                  </a:cubicBezTo>
                  <a:cubicBezTo>
                    <a:pt x="15" y="128"/>
                    <a:pt x="16" y="128"/>
                    <a:pt x="16" y="129"/>
                  </a:cubicBezTo>
                  <a:cubicBezTo>
                    <a:pt x="15" y="129"/>
                    <a:pt x="16" y="130"/>
                    <a:pt x="16" y="130"/>
                  </a:cubicBezTo>
                  <a:cubicBezTo>
                    <a:pt x="15" y="131"/>
                    <a:pt x="12" y="131"/>
                    <a:pt x="13" y="132"/>
                  </a:cubicBezTo>
                  <a:cubicBezTo>
                    <a:pt x="12" y="133"/>
                    <a:pt x="12" y="133"/>
                    <a:pt x="12" y="133"/>
                  </a:cubicBezTo>
                  <a:cubicBezTo>
                    <a:pt x="11" y="132"/>
                    <a:pt x="11" y="132"/>
                    <a:pt x="11" y="132"/>
                  </a:cubicBezTo>
                  <a:cubicBezTo>
                    <a:pt x="10" y="133"/>
                    <a:pt x="8" y="134"/>
                    <a:pt x="8" y="135"/>
                  </a:cubicBezTo>
                  <a:cubicBezTo>
                    <a:pt x="7" y="135"/>
                    <a:pt x="5" y="134"/>
                    <a:pt x="5" y="135"/>
                  </a:cubicBezTo>
                  <a:cubicBezTo>
                    <a:pt x="5" y="136"/>
                    <a:pt x="4" y="136"/>
                    <a:pt x="5" y="136"/>
                  </a:cubicBezTo>
                  <a:cubicBezTo>
                    <a:pt x="4" y="137"/>
                    <a:pt x="3" y="136"/>
                    <a:pt x="2" y="136"/>
                  </a:cubicBezTo>
                  <a:cubicBezTo>
                    <a:pt x="2" y="136"/>
                    <a:pt x="2" y="136"/>
                    <a:pt x="1" y="136"/>
                  </a:cubicBezTo>
                  <a:cubicBezTo>
                    <a:pt x="1" y="136"/>
                    <a:pt x="1" y="136"/>
                    <a:pt x="0" y="137"/>
                  </a:cubicBezTo>
                  <a:cubicBezTo>
                    <a:pt x="1" y="137"/>
                    <a:pt x="3" y="137"/>
                    <a:pt x="4" y="137"/>
                  </a:cubicBezTo>
                  <a:cubicBezTo>
                    <a:pt x="4" y="137"/>
                    <a:pt x="5" y="137"/>
                    <a:pt x="6" y="137"/>
                  </a:cubicBezTo>
                  <a:cubicBezTo>
                    <a:pt x="7" y="138"/>
                    <a:pt x="7" y="138"/>
                    <a:pt x="7" y="138"/>
                  </a:cubicBezTo>
                  <a:cubicBezTo>
                    <a:pt x="9" y="137"/>
                    <a:pt x="11" y="138"/>
                    <a:pt x="13" y="138"/>
                  </a:cubicBezTo>
                  <a:cubicBezTo>
                    <a:pt x="14" y="138"/>
                    <a:pt x="15" y="138"/>
                    <a:pt x="16" y="138"/>
                  </a:cubicBezTo>
                  <a:cubicBezTo>
                    <a:pt x="15" y="139"/>
                    <a:pt x="13" y="139"/>
                    <a:pt x="13" y="139"/>
                  </a:cubicBezTo>
                  <a:cubicBezTo>
                    <a:pt x="11" y="139"/>
                    <a:pt x="9" y="140"/>
                    <a:pt x="8" y="139"/>
                  </a:cubicBezTo>
                  <a:cubicBezTo>
                    <a:pt x="6" y="139"/>
                    <a:pt x="5" y="139"/>
                    <a:pt x="4" y="139"/>
                  </a:cubicBezTo>
                  <a:close/>
                  <a:moveTo>
                    <a:pt x="14" y="134"/>
                  </a:moveTo>
                  <a:cubicBezTo>
                    <a:pt x="13" y="134"/>
                    <a:pt x="13" y="135"/>
                    <a:pt x="13" y="136"/>
                  </a:cubicBezTo>
                  <a:cubicBezTo>
                    <a:pt x="13" y="136"/>
                    <a:pt x="13" y="136"/>
                    <a:pt x="13" y="136"/>
                  </a:cubicBezTo>
                  <a:cubicBezTo>
                    <a:pt x="12" y="135"/>
                    <a:pt x="11" y="135"/>
                    <a:pt x="11" y="135"/>
                  </a:cubicBezTo>
                  <a:cubicBezTo>
                    <a:pt x="12" y="134"/>
                    <a:pt x="13" y="134"/>
                    <a:pt x="14" y="134"/>
                  </a:cubicBezTo>
                  <a:close/>
                  <a:moveTo>
                    <a:pt x="14" y="133"/>
                  </a:moveTo>
                  <a:cubicBezTo>
                    <a:pt x="14" y="132"/>
                    <a:pt x="14" y="132"/>
                    <a:pt x="14" y="132"/>
                  </a:cubicBezTo>
                  <a:cubicBezTo>
                    <a:pt x="14" y="132"/>
                    <a:pt x="14" y="132"/>
                    <a:pt x="14" y="132"/>
                  </a:cubicBezTo>
                  <a:cubicBezTo>
                    <a:pt x="15" y="132"/>
                    <a:pt x="14" y="133"/>
                    <a:pt x="14" y="133"/>
                  </a:cubicBezTo>
                  <a:close/>
                  <a:moveTo>
                    <a:pt x="9" y="117"/>
                  </a:moveTo>
                  <a:cubicBezTo>
                    <a:pt x="9" y="117"/>
                    <a:pt x="9" y="117"/>
                    <a:pt x="9" y="117"/>
                  </a:cubicBezTo>
                  <a:cubicBezTo>
                    <a:pt x="9" y="117"/>
                    <a:pt x="9" y="117"/>
                    <a:pt x="9" y="117"/>
                  </a:cubicBezTo>
                  <a:cubicBezTo>
                    <a:pt x="9" y="117"/>
                    <a:pt x="9" y="117"/>
                    <a:pt x="9" y="117"/>
                  </a:cubicBezTo>
                  <a:close/>
                  <a:moveTo>
                    <a:pt x="15" y="127"/>
                  </a:moveTo>
                  <a:cubicBezTo>
                    <a:pt x="14" y="126"/>
                    <a:pt x="14" y="126"/>
                    <a:pt x="14" y="126"/>
                  </a:cubicBezTo>
                  <a:cubicBezTo>
                    <a:pt x="13" y="126"/>
                    <a:pt x="14" y="125"/>
                    <a:pt x="15" y="126"/>
                  </a:cubicBezTo>
                  <a:cubicBezTo>
                    <a:pt x="16" y="126"/>
                    <a:pt x="15" y="126"/>
                    <a:pt x="15" y="127"/>
                  </a:cubicBezTo>
                  <a:close/>
                  <a:moveTo>
                    <a:pt x="317" y="6"/>
                  </a:moveTo>
                  <a:cubicBezTo>
                    <a:pt x="317" y="6"/>
                    <a:pt x="317" y="6"/>
                    <a:pt x="317" y="6"/>
                  </a:cubicBezTo>
                  <a:cubicBezTo>
                    <a:pt x="316" y="6"/>
                    <a:pt x="316" y="6"/>
                    <a:pt x="316" y="6"/>
                  </a:cubicBezTo>
                  <a:lnTo>
                    <a:pt x="317" y="6"/>
                  </a:lnTo>
                  <a:close/>
                  <a:moveTo>
                    <a:pt x="330" y="3"/>
                  </a:moveTo>
                  <a:cubicBezTo>
                    <a:pt x="329" y="4"/>
                    <a:pt x="330" y="4"/>
                    <a:pt x="329" y="4"/>
                  </a:cubicBezTo>
                  <a:cubicBezTo>
                    <a:pt x="328" y="3"/>
                    <a:pt x="328" y="3"/>
                    <a:pt x="328" y="3"/>
                  </a:cubicBezTo>
                  <a:cubicBezTo>
                    <a:pt x="328" y="3"/>
                    <a:pt x="329" y="3"/>
                    <a:pt x="330" y="3"/>
                  </a:cubicBezTo>
                  <a:close/>
                  <a:moveTo>
                    <a:pt x="330" y="4"/>
                  </a:moveTo>
                  <a:cubicBezTo>
                    <a:pt x="330" y="5"/>
                    <a:pt x="330" y="5"/>
                    <a:pt x="329" y="5"/>
                  </a:cubicBezTo>
                  <a:cubicBezTo>
                    <a:pt x="327" y="5"/>
                    <a:pt x="327" y="5"/>
                    <a:pt x="327" y="5"/>
                  </a:cubicBezTo>
                  <a:cubicBezTo>
                    <a:pt x="327" y="5"/>
                    <a:pt x="328" y="5"/>
                    <a:pt x="328" y="5"/>
                  </a:cubicBezTo>
                  <a:cubicBezTo>
                    <a:pt x="328" y="4"/>
                    <a:pt x="328" y="4"/>
                    <a:pt x="328" y="4"/>
                  </a:cubicBezTo>
                  <a:lnTo>
                    <a:pt x="330" y="4"/>
                  </a:lnTo>
                  <a:close/>
                  <a:moveTo>
                    <a:pt x="375" y="197"/>
                  </a:moveTo>
                  <a:cubicBezTo>
                    <a:pt x="375" y="197"/>
                    <a:pt x="375" y="197"/>
                    <a:pt x="375" y="197"/>
                  </a:cubicBezTo>
                  <a:cubicBezTo>
                    <a:pt x="375" y="197"/>
                    <a:pt x="375" y="197"/>
                    <a:pt x="375" y="197"/>
                  </a:cubicBezTo>
                  <a:close/>
                  <a:moveTo>
                    <a:pt x="365" y="190"/>
                  </a:moveTo>
                  <a:cubicBezTo>
                    <a:pt x="365" y="190"/>
                    <a:pt x="365" y="190"/>
                    <a:pt x="365" y="190"/>
                  </a:cubicBezTo>
                  <a:cubicBezTo>
                    <a:pt x="365" y="190"/>
                    <a:pt x="365" y="190"/>
                    <a:pt x="365" y="190"/>
                  </a:cubicBezTo>
                  <a:cubicBezTo>
                    <a:pt x="365" y="190"/>
                    <a:pt x="365" y="190"/>
                    <a:pt x="365" y="190"/>
                  </a:cubicBezTo>
                  <a:close/>
                  <a:moveTo>
                    <a:pt x="340" y="189"/>
                  </a:moveTo>
                  <a:cubicBezTo>
                    <a:pt x="340" y="189"/>
                    <a:pt x="340" y="189"/>
                    <a:pt x="340" y="189"/>
                  </a:cubicBezTo>
                  <a:cubicBezTo>
                    <a:pt x="341" y="189"/>
                    <a:pt x="341" y="189"/>
                    <a:pt x="341" y="189"/>
                  </a:cubicBezTo>
                  <a:lnTo>
                    <a:pt x="340" y="189"/>
                  </a:lnTo>
                  <a:close/>
                  <a:moveTo>
                    <a:pt x="338" y="190"/>
                  </a:moveTo>
                  <a:cubicBezTo>
                    <a:pt x="339" y="190"/>
                    <a:pt x="339" y="190"/>
                    <a:pt x="339" y="190"/>
                  </a:cubicBezTo>
                  <a:lnTo>
                    <a:pt x="338" y="190"/>
                  </a:lnTo>
                  <a:close/>
                  <a:moveTo>
                    <a:pt x="335" y="189"/>
                  </a:moveTo>
                  <a:cubicBezTo>
                    <a:pt x="335" y="189"/>
                    <a:pt x="335" y="189"/>
                    <a:pt x="335" y="189"/>
                  </a:cubicBezTo>
                  <a:cubicBezTo>
                    <a:pt x="335" y="189"/>
                    <a:pt x="335" y="189"/>
                    <a:pt x="335" y="189"/>
                  </a:cubicBezTo>
                  <a:cubicBezTo>
                    <a:pt x="335" y="189"/>
                    <a:pt x="335" y="189"/>
                    <a:pt x="335" y="189"/>
                  </a:cubicBezTo>
                  <a:close/>
                  <a:moveTo>
                    <a:pt x="334" y="187"/>
                  </a:moveTo>
                  <a:cubicBezTo>
                    <a:pt x="335" y="187"/>
                    <a:pt x="335" y="187"/>
                    <a:pt x="336" y="187"/>
                  </a:cubicBezTo>
                  <a:cubicBezTo>
                    <a:pt x="337" y="187"/>
                    <a:pt x="337" y="187"/>
                    <a:pt x="337" y="187"/>
                  </a:cubicBezTo>
                  <a:cubicBezTo>
                    <a:pt x="336" y="187"/>
                    <a:pt x="335" y="187"/>
                    <a:pt x="335" y="188"/>
                  </a:cubicBezTo>
                  <a:lnTo>
                    <a:pt x="334" y="187"/>
                  </a:lnTo>
                  <a:close/>
                  <a:moveTo>
                    <a:pt x="260" y="27"/>
                  </a:moveTo>
                  <a:cubicBezTo>
                    <a:pt x="262" y="27"/>
                    <a:pt x="262" y="26"/>
                    <a:pt x="262" y="26"/>
                  </a:cubicBezTo>
                  <a:cubicBezTo>
                    <a:pt x="263" y="26"/>
                    <a:pt x="262" y="27"/>
                    <a:pt x="264" y="27"/>
                  </a:cubicBezTo>
                  <a:cubicBezTo>
                    <a:pt x="264" y="27"/>
                    <a:pt x="264" y="28"/>
                    <a:pt x="264" y="28"/>
                  </a:cubicBezTo>
                  <a:cubicBezTo>
                    <a:pt x="263" y="28"/>
                    <a:pt x="261" y="28"/>
                    <a:pt x="260" y="27"/>
                  </a:cubicBezTo>
                  <a:close/>
                  <a:moveTo>
                    <a:pt x="138" y="208"/>
                  </a:moveTo>
                  <a:cubicBezTo>
                    <a:pt x="138" y="207"/>
                    <a:pt x="138" y="207"/>
                    <a:pt x="139" y="207"/>
                  </a:cubicBezTo>
                  <a:cubicBezTo>
                    <a:pt x="140" y="208"/>
                    <a:pt x="140" y="208"/>
                    <a:pt x="140" y="208"/>
                  </a:cubicBezTo>
                  <a:cubicBezTo>
                    <a:pt x="140" y="208"/>
                    <a:pt x="139" y="208"/>
                    <a:pt x="138" y="208"/>
                  </a:cubicBezTo>
                  <a:cubicBezTo>
                    <a:pt x="138" y="208"/>
                    <a:pt x="137" y="208"/>
                    <a:pt x="138" y="208"/>
                  </a:cubicBezTo>
                  <a:close/>
                  <a:moveTo>
                    <a:pt x="118" y="206"/>
                  </a:moveTo>
                  <a:cubicBezTo>
                    <a:pt x="119" y="206"/>
                    <a:pt x="119" y="206"/>
                    <a:pt x="119" y="206"/>
                  </a:cubicBezTo>
                  <a:cubicBezTo>
                    <a:pt x="119" y="206"/>
                    <a:pt x="119" y="206"/>
                    <a:pt x="119" y="206"/>
                  </a:cubicBezTo>
                  <a:cubicBezTo>
                    <a:pt x="118" y="206"/>
                    <a:pt x="118" y="206"/>
                    <a:pt x="118" y="206"/>
                  </a:cubicBezTo>
                  <a:close/>
                  <a:moveTo>
                    <a:pt x="112" y="204"/>
                  </a:moveTo>
                  <a:cubicBezTo>
                    <a:pt x="112" y="203"/>
                    <a:pt x="111" y="203"/>
                    <a:pt x="111" y="203"/>
                  </a:cubicBezTo>
                  <a:cubicBezTo>
                    <a:pt x="113" y="203"/>
                    <a:pt x="112" y="204"/>
                    <a:pt x="113" y="204"/>
                  </a:cubicBezTo>
                  <a:lnTo>
                    <a:pt x="112" y="204"/>
                  </a:lnTo>
                  <a:close/>
                  <a:moveTo>
                    <a:pt x="111" y="205"/>
                  </a:moveTo>
                  <a:cubicBezTo>
                    <a:pt x="112" y="205"/>
                    <a:pt x="112" y="205"/>
                    <a:pt x="112" y="205"/>
                  </a:cubicBezTo>
                  <a:lnTo>
                    <a:pt x="111" y="205"/>
                  </a:lnTo>
                  <a:close/>
                  <a:moveTo>
                    <a:pt x="110" y="205"/>
                  </a:moveTo>
                  <a:cubicBezTo>
                    <a:pt x="111" y="205"/>
                    <a:pt x="111" y="205"/>
                    <a:pt x="111" y="205"/>
                  </a:cubicBezTo>
                  <a:cubicBezTo>
                    <a:pt x="111" y="205"/>
                    <a:pt x="110" y="205"/>
                    <a:pt x="110" y="205"/>
                  </a:cubicBezTo>
                  <a:close/>
                  <a:moveTo>
                    <a:pt x="102" y="204"/>
                  </a:moveTo>
                  <a:cubicBezTo>
                    <a:pt x="104" y="203"/>
                    <a:pt x="107" y="205"/>
                    <a:pt x="109" y="203"/>
                  </a:cubicBezTo>
                  <a:cubicBezTo>
                    <a:pt x="109" y="203"/>
                    <a:pt x="109" y="203"/>
                    <a:pt x="109" y="202"/>
                  </a:cubicBezTo>
                  <a:cubicBezTo>
                    <a:pt x="111" y="202"/>
                    <a:pt x="110" y="203"/>
                    <a:pt x="111" y="204"/>
                  </a:cubicBezTo>
                  <a:cubicBezTo>
                    <a:pt x="109" y="204"/>
                    <a:pt x="107" y="204"/>
                    <a:pt x="106" y="204"/>
                  </a:cubicBezTo>
                  <a:cubicBezTo>
                    <a:pt x="105" y="205"/>
                    <a:pt x="104" y="204"/>
                    <a:pt x="103" y="204"/>
                  </a:cubicBezTo>
                  <a:lnTo>
                    <a:pt x="102" y="204"/>
                  </a:lnTo>
                  <a:close/>
                  <a:moveTo>
                    <a:pt x="101" y="203"/>
                  </a:moveTo>
                  <a:cubicBezTo>
                    <a:pt x="101" y="203"/>
                    <a:pt x="101" y="203"/>
                    <a:pt x="101" y="203"/>
                  </a:cubicBezTo>
                  <a:cubicBezTo>
                    <a:pt x="101" y="203"/>
                    <a:pt x="101" y="203"/>
                    <a:pt x="101" y="203"/>
                  </a:cubicBezTo>
                  <a:close/>
                  <a:moveTo>
                    <a:pt x="99" y="205"/>
                  </a:moveTo>
                  <a:cubicBezTo>
                    <a:pt x="99" y="204"/>
                    <a:pt x="100" y="204"/>
                    <a:pt x="101" y="204"/>
                  </a:cubicBezTo>
                  <a:cubicBezTo>
                    <a:pt x="100" y="205"/>
                    <a:pt x="99" y="205"/>
                    <a:pt x="99" y="205"/>
                  </a:cubicBezTo>
                  <a:close/>
                  <a:moveTo>
                    <a:pt x="97" y="204"/>
                  </a:moveTo>
                  <a:cubicBezTo>
                    <a:pt x="98" y="204"/>
                    <a:pt x="98" y="204"/>
                    <a:pt x="98" y="204"/>
                  </a:cubicBezTo>
                  <a:cubicBezTo>
                    <a:pt x="98" y="204"/>
                    <a:pt x="98" y="204"/>
                    <a:pt x="98" y="204"/>
                  </a:cubicBezTo>
                  <a:cubicBezTo>
                    <a:pt x="98" y="204"/>
                    <a:pt x="97" y="204"/>
                    <a:pt x="97" y="204"/>
                  </a:cubicBezTo>
                  <a:close/>
                  <a:moveTo>
                    <a:pt x="94" y="203"/>
                  </a:moveTo>
                  <a:cubicBezTo>
                    <a:pt x="94" y="203"/>
                    <a:pt x="94" y="203"/>
                    <a:pt x="95" y="203"/>
                  </a:cubicBezTo>
                  <a:cubicBezTo>
                    <a:pt x="95" y="203"/>
                    <a:pt x="95" y="203"/>
                    <a:pt x="95" y="203"/>
                  </a:cubicBezTo>
                  <a:lnTo>
                    <a:pt x="94" y="203"/>
                  </a:lnTo>
                  <a:close/>
                  <a:moveTo>
                    <a:pt x="93" y="201"/>
                  </a:moveTo>
                  <a:cubicBezTo>
                    <a:pt x="93" y="201"/>
                    <a:pt x="94" y="201"/>
                    <a:pt x="94" y="201"/>
                  </a:cubicBezTo>
                  <a:cubicBezTo>
                    <a:pt x="93" y="201"/>
                    <a:pt x="93" y="201"/>
                    <a:pt x="93" y="201"/>
                  </a:cubicBezTo>
                  <a:close/>
                  <a:moveTo>
                    <a:pt x="53" y="175"/>
                  </a:moveTo>
                  <a:cubicBezTo>
                    <a:pt x="53" y="175"/>
                    <a:pt x="53" y="175"/>
                    <a:pt x="53" y="175"/>
                  </a:cubicBezTo>
                  <a:cubicBezTo>
                    <a:pt x="52" y="175"/>
                    <a:pt x="52" y="175"/>
                    <a:pt x="52" y="175"/>
                  </a:cubicBezTo>
                  <a:lnTo>
                    <a:pt x="53" y="175"/>
                  </a:lnTo>
                  <a:close/>
                  <a:moveTo>
                    <a:pt x="18" y="130"/>
                  </a:moveTo>
                  <a:cubicBezTo>
                    <a:pt x="17" y="130"/>
                    <a:pt x="17" y="130"/>
                    <a:pt x="17" y="130"/>
                  </a:cubicBezTo>
                  <a:cubicBezTo>
                    <a:pt x="17" y="130"/>
                    <a:pt x="17" y="130"/>
                    <a:pt x="17" y="130"/>
                  </a:cubicBezTo>
                  <a:lnTo>
                    <a:pt x="18" y="130"/>
                  </a:lnTo>
                  <a:close/>
                  <a:moveTo>
                    <a:pt x="23" y="144"/>
                  </a:moveTo>
                  <a:cubicBezTo>
                    <a:pt x="23" y="144"/>
                    <a:pt x="24" y="143"/>
                    <a:pt x="24" y="143"/>
                  </a:cubicBezTo>
                  <a:cubicBezTo>
                    <a:pt x="24" y="144"/>
                    <a:pt x="24" y="144"/>
                    <a:pt x="23" y="144"/>
                  </a:cubicBezTo>
                  <a:close/>
                  <a:moveTo>
                    <a:pt x="27" y="141"/>
                  </a:moveTo>
                  <a:cubicBezTo>
                    <a:pt x="26" y="142"/>
                    <a:pt x="26" y="142"/>
                    <a:pt x="26" y="142"/>
                  </a:cubicBezTo>
                  <a:cubicBezTo>
                    <a:pt x="26" y="141"/>
                    <a:pt x="26" y="141"/>
                    <a:pt x="26" y="141"/>
                  </a:cubicBezTo>
                  <a:lnTo>
                    <a:pt x="27" y="141"/>
                  </a:lnTo>
                  <a:close/>
                  <a:moveTo>
                    <a:pt x="64" y="176"/>
                  </a:moveTo>
                  <a:cubicBezTo>
                    <a:pt x="64" y="176"/>
                    <a:pt x="64" y="177"/>
                    <a:pt x="63" y="177"/>
                  </a:cubicBezTo>
                  <a:cubicBezTo>
                    <a:pt x="63" y="177"/>
                    <a:pt x="63" y="177"/>
                    <a:pt x="63" y="177"/>
                  </a:cubicBezTo>
                  <a:cubicBezTo>
                    <a:pt x="63" y="176"/>
                    <a:pt x="63" y="176"/>
                    <a:pt x="64" y="176"/>
                  </a:cubicBezTo>
                  <a:close/>
                  <a:moveTo>
                    <a:pt x="79" y="189"/>
                  </a:moveTo>
                  <a:cubicBezTo>
                    <a:pt x="78" y="188"/>
                    <a:pt x="79" y="189"/>
                    <a:pt x="80" y="189"/>
                  </a:cubicBezTo>
                  <a:cubicBezTo>
                    <a:pt x="80" y="189"/>
                    <a:pt x="80" y="189"/>
                    <a:pt x="79" y="189"/>
                  </a:cubicBezTo>
                  <a:cubicBezTo>
                    <a:pt x="78" y="189"/>
                    <a:pt x="79" y="189"/>
                    <a:pt x="79" y="189"/>
                  </a:cubicBezTo>
                  <a:close/>
                  <a:moveTo>
                    <a:pt x="90" y="202"/>
                  </a:moveTo>
                  <a:cubicBezTo>
                    <a:pt x="90" y="203"/>
                    <a:pt x="90" y="203"/>
                    <a:pt x="90" y="203"/>
                  </a:cubicBezTo>
                  <a:cubicBezTo>
                    <a:pt x="89" y="203"/>
                    <a:pt x="89" y="203"/>
                    <a:pt x="89" y="203"/>
                  </a:cubicBezTo>
                  <a:cubicBezTo>
                    <a:pt x="89" y="202"/>
                    <a:pt x="90" y="202"/>
                    <a:pt x="90" y="202"/>
                  </a:cubicBezTo>
                  <a:close/>
                  <a:moveTo>
                    <a:pt x="87" y="197"/>
                  </a:moveTo>
                  <a:cubicBezTo>
                    <a:pt x="88" y="197"/>
                    <a:pt x="88" y="196"/>
                    <a:pt x="90" y="196"/>
                  </a:cubicBezTo>
                  <a:cubicBezTo>
                    <a:pt x="89" y="197"/>
                    <a:pt x="89" y="197"/>
                    <a:pt x="90" y="197"/>
                  </a:cubicBezTo>
                  <a:cubicBezTo>
                    <a:pt x="89" y="197"/>
                    <a:pt x="89" y="198"/>
                    <a:pt x="88" y="198"/>
                  </a:cubicBezTo>
                  <a:cubicBezTo>
                    <a:pt x="87" y="198"/>
                    <a:pt x="87" y="197"/>
                    <a:pt x="87" y="197"/>
                  </a:cubicBezTo>
                  <a:close/>
                  <a:moveTo>
                    <a:pt x="78" y="199"/>
                  </a:moveTo>
                  <a:cubicBezTo>
                    <a:pt x="79" y="199"/>
                    <a:pt x="79" y="199"/>
                    <a:pt x="79" y="199"/>
                  </a:cubicBezTo>
                  <a:cubicBezTo>
                    <a:pt x="80" y="199"/>
                    <a:pt x="80" y="199"/>
                    <a:pt x="80" y="199"/>
                  </a:cubicBezTo>
                  <a:cubicBezTo>
                    <a:pt x="80" y="199"/>
                    <a:pt x="79" y="200"/>
                    <a:pt x="79" y="199"/>
                  </a:cubicBezTo>
                  <a:cubicBezTo>
                    <a:pt x="78" y="199"/>
                    <a:pt x="78" y="199"/>
                    <a:pt x="78" y="199"/>
                  </a:cubicBezTo>
                  <a:close/>
                  <a:moveTo>
                    <a:pt x="77" y="190"/>
                  </a:moveTo>
                  <a:cubicBezTo>
                    <a:pt x="76" y="190"/>
                    <a:pt x="76" y="192"/>
                    <a:pt x="74" y="191"/>
                  </a:cubicBezTo>
                  <a:cubicBezTo>
                    <a:pt x="74" y="190"/>
                    <a:pt x="74" y="190"/>
                    <a:pt x="74" y="190"/>
                  </a:cubicBezTo>
                  <a:cubicBezTo>
                    <a:pt x="74" y="189"/>
                    <a:pt x="77" y="189"/>
                    <a:pt x="77" y="190"/>
                  </a:cubicBezTo>
                  <a:close/>
                  <a:moveTo>
                    <a:pt x="77" y="193"/>
                  </a:moveTo>
                  <a:cubicBezTo>
                    <a:pt x="76" y="194"/>
                    <a:pt x="75" y="194"/>
                    <a:pt x="74" y="195"/>
                  </a:cubicBezTo>
                  <a:cubicBezTo>
                    <a:pt x="72" y="195"/>
                    <a:pt x="74" y="194"/>
                    <a:pt x="73" y="194"/>
                  </a:cubicBezTo>
                  <a:cubicBezTo>
                    <a:pt x="74" y="193"/>
                    <a:pt x="75" y="193"/>
                    <a:pt x="77" y="193"/>
                  </a:cubicBezTo>
                  <a:close/>
                  <a:moveTo>
                    <a:pt x="73" y="197"/>
                  </a:moveTo>
                  <a:cubicBezTo>
                    <a:pt x="73" y="197"/>
                    <a:pt x="74" y="197"/>
                    <a:pt x="74" y="197"/>
                  </a:cubicBezTo>
                  <a:cubicBezTo>
                    <a:pt x="75" y="197"/>
                    <a:pt x="76" y="197"/>
                    <a:pt x="76" y="197"/>
                  </a:cubicBezTo>
                  <a:cubicBezTo>
                    <a:pt x="75" y="198"/>
                    <a:pt x="75" y="198"/>
                    <a:pt x="74" y="198"/>
                  </a:cubicBezTo>
                  <a:cubicBezTo>
                    <a:pt x="74" y="198"/>
                    <a:pt x="73" y="198"/>
                    <a:pt x="73" y="197"/>
                  </a:cubicBezTo>
                  <a:close/>
                  <a:moveTo>
                    <a:pt x="64" y="187"/>
                  </a:moveTo>
                  <a:cubicBezTo>
                    <a:pt x="65" y="187"/>
                    <a:pt x="65" y="186"/>
                    <a:pt x="67" y="186"/>
                  </a:cubicBezTo>
                  <a:cubicBezTo>
                    <a:pt x="66" y="186"/>
                    <a:pt x="66" y="186"/>
                    <a:pt x="66" y="186"/>
                  </a:cubicBezTo>
                  <a:cubicBezTo>
                    <a:pt x="68" y="185"/>
                    <a:pt x="68" y="185"/>
                    <a:pt x="68" y="185"/>
                  </a:cubicBezTo>
                  <a:cubicBezTo>
                    <a:pt x="69" y="185"/>
                    <a:pt x="70" y="186"/>
                    <a:pt x="71" y="186"/>
                  </a:cubicBezTo>
                  <a:cubicBezTo>
                    <a:pt x="70" y="187"/>
                    <a:pt x="69" y="187"/>
                    <a:pt x="69" y="187"/>
                  </a:cubicBezTo>
                  <a:cubicBezTo>
                    <a:pt x="67" y="187"/>
                    <a:pt x="65" y="188"/>
                    <a:pt x="64" y="188"/>
                  </a:cubicBezTo>
                  <a:lnTo>
                    <a:pt x="64" y="187"/>
                  </a:lnTo>
                  <a:close/>
                  <a:moveTo>
                    <a:pt x="54" y="189"/>
                  </a:moveTo>
                  <a:cubicBezTo>
                    <a:pt x="55" y="190"/>
                    <a:pt x="55" y="190"/>
                    <a:pt x="55" y="190"/>
                  </a:cubicBezTo>
                  <a:cubicBezTo>
                    <a:pt x="54" y="190"/>
                    <a:pt x="54" y="190"/>
                    <a:pt x="53" y="190"/>
                  </a:cubicBezTo>
                  <a:cubicBezTo>
                    <a:pt x="53" y="190"/>
                    <a:pt x="54" y="190"/>
                    <a:pt x="54" y="189"/>
                  </a:cubicBezTo>
                  <a:close/>
                  <a:moveTo>
                    <a:pt x="54" y="189"/>
                  </a:moveTo>
                  <a:cubicBezTo>
                    <a:pt x="55" y="188"/>
                    <a:pt x="55" y="188"/>
                    <a:pt x="55" y="188"/>
                  </a:cubicBezTo>
                  <a:cubicBezTo>
                    <a:pt x="55" y="189"/>
                    <a:pt x="55" y="189"/>
                    <a:pt x="55" y="189"/>
                  </a:cubicBezTo>
                  <a:lnTo>
                    <a:pt x="54" y="189"/>
                  </a:lnTo>
                  <a:close/>
                  <a:moveTo>
                    <a:pt x="64" y="183"/>
                  </a:moveTo>
                  <a:cubicBezTo>
                    <a:pt x="65" y="183"/>
                    <a:pt x="65" y="183"/>
                    <a:pt x="65" y="183"/>
                  </a:cubicBezTo>
                  <a:cubicBezTo>
                    <a:pt x="66" y="183"/>
                    <a:pt x="66" y="183"/>
                    <a:pt x="66" y="183"/>
                  </a:cubicBezTo>
                  <a:cubicBezTo>
                    <a:pt x="67" y="183"/>
                    <a:pt x="67" y="183"/>
                    <a:pt x="67" y="183"/>
                  </a:cubicBezTo>
                  <a:cubicBezTo>
                    <a:pt x="67" y="183"/>
                    <a:pt x="68" y="182"/>
                    <a:pt x="68" y="182"/>
                  </a:cubicBezTo>
                  <a:cubicBezTo>
                    <a:pt x="69" y="181"/>
                    <a:pt x="71" y="181"/>
                    <a:pt x="71" y="182"/>
                  </a:cubicBezTo>
                  <a:cubicBezTo>
                    <a:pt x="69" y="183"/>
                    <a:pt x="68" y="184"/>
                    <a:pt x="66" y="184"/>
                  </a:cubicBezTo>
                  <a:cubicBezTo>
                    <a:pt x="64" y="185"/>
                    <a:pt x="64" y="187"/>
                    <a:pt x="61" y="186"/>
                  </a:cubicBezTo>
                  <a:cubicBezTo>
                    <a:pt x="60" y="186"/>
                    <a:pt x="59" y="187"/>
                    <a:pt x="59" y="187"/>
                  </a:cubicBezTo>
                  <a:cubicBezTo>
                    <a:pt x="57" y="187"/>
                    <a:pt x="57" y="188"/>
                    <a:pt x="55" y="188"/>
                  </a:cubicBezTo>
                  <a:cubicBezTo>
                    <a:pt x="55" y="188"/>
                    <a:pt x="55" y="188"/>
                    <a:pt x="55" y="188"/>
                  </a:cubicBezTo>
                  <a:cubicBezTo>
                    <a:pt x="55" y="188"/>
                    <a:pt x="56" y="188"/>
                    <a:pt x="56" y="188"/>
                  </a:cubicBezTo>
                  <a:cubicBezTo>
                    <a:pt x="58" y="187"/>
                    <a:pt x="59" y="186"/>
                    <a:pt x="60" y="185"/>
                  </a:cubicBezTo>
                  <a:cubicBezTo>
                    <a:pt x="61" y="185"/>
                    <a:pt x="61" y="185"/>
                    <a:pt x="61" y="185"/>
                  </a:cubicBezTo>
                  <a:cubicBezTo>
                    <a:pt x="62" y="185"/>
                    <a:pt x="64" y="184"/>
                    <a:pt x="64" y="183"/>
                  </a:cubicBezTo>
                  <a:close/>
                  <a:moveTo>
                    <a:pt x="62" y="180"/>
                  </a:moveTo>
                  <a:cubicBezTo>
                    <a:pt x="62" y="180"/>
                    <a:pt x="64" y="180"/>
                    <a:pt x="64" y="179"/>
                  </a:cubicBezTo>
                  <a:cubicBezTo>
                    <a:pt x="65" y="179"/>
                    <a:pt x="65" y="179"/>
                    <a:pt x="65" y="179"/>
                  </a:cubicBezTo>
                  <a:cubicBezTo>
                    <a:pt x="65" y="180"/>
                    <a:pt x="66" y="180"/>
                    <a:pt x="65" y="180"/>
                  </a:cubicBezTo>
                  <a:cubicBezTo>
                    <a:pt x="64" y="180"/>
                    <a:pt x="63" y="181"/>
                    <a:pt x="62" y="180"/>
                  </a:cubicBezTo>
                  <a:close/>
                  <a:moveTo>
                    <a:pt x="50" y="171"/>
                  </a:moveTo>
                  <a:cubicBezTo>
                    <a:pt x="51" y="170"/>
                    <a:pt x="52" y="170"/>
                    <a:pt x="53" y="170"/>
                  </a:cubicBezTo>
                  <a:cubicBezTo>
                    <a:pt x="53" y="170"/>
                    <a:pt x="53" y="170"/>
                    <a:pt x="53" y="170"/>
                  </a:cubicBezTo>
                  <a:cubicBezTo>
                    <a:pt x="53" y="171"/>
                    <a:pt x="51" y="171"/>
                    <a:pt x="50" y="171"/>
                  </a:cubicBezTo>
                  <a:close/>
                  <a:moveTo>
                    <a:pt x="49" y="171"/>
                  </a:moveTo>
                  <a:cubicBezTo>
                    <a:pt x="48" y="171"/>
                    <a:pt x="49" y="171"/>
                    <a:pt x="50" y="171"/>
                  </a:cubicBezTo>
                  <a:cubicBezTo>
                    <a:pt x="49" y="171"/>
                    <a:pt x="49" y="171"/>
                    <a:pt x="49" y="171"/>
                  </a:cubicBezTo>
                  <a:cubicBezTo>
                    <a:pt x="50" y="172"/>
                    <a:pt x="50" y="172"/>
                    <a:pt x="50" y="172"/>
                  </a:cubicBezTo>
                  <a:cubicBezTo>
                    <a:pt x="50" y="172"/>
                    <a:pt x="50" y="172"/>
                    <a:pt x="49" y="172"/>
                  </a:cubicBezTo>
                  <a:lnTo>
                    <a:pt x="49" y="171"/>
                  </a:lnTo>
                  <a:close/>
                  <a:moveTo>
                    <a:pt x="36" y="165"/>
                  </a:moveTo>
                  <a:cubicBezTo>
                    <a:pt x="37" y="165"/>
                    <a:pt x="37" y="165"/>
                    <a:pt x="37" y="165"/>
                  </a:cubicBezTo>
                  <a:cubicBezTo>
                    <a:pt x="37" y="165"/>
                    <a:pt x="37" y="165"/>
                    <a:pt x="37" y="165"/>
                  </a:cubicBezTo>
                  <a:lnTo>
                    <a:pt x="36" y="165"/>
                  </a:lnTo>
                  <a:close/>
                  <a:moveTo>
                    <a:pt x="33" y="175"/>
                  </a:moveTo>
                  <a:cubicBezTo>
                    <a:pt x="33" y="175"/>
                    <a:pt x="33" y="175"/>
                    <a:pt x="33" y="175"/>
                  </a:cubicBezTo>
                  <a:cubicBezTo>
                    <a:pt x="33" y="175"/>
                    <a:pt x="33" y="175"/>
                    <a:pt x="33" y="175"/>
                  </a:cubicBezTo>
                  <a:close/>
                  <a:moveTo>
                    <a:pt x="33" y="170"/>
                  </a:moveTo>
                  <a:cubicBezTo>
                    <a:pt x="32" y="169"/>
                    <a:pt x="32" y="169"/>
                    <a:pt x="32" y="169"/>
                  </a:cubicBezTo>
                  <a:cubicBezTo>
                    <a:pt x="33" y="169"/>
                    <a:pt x="33" y="169"/>
                    <a:pt x="33" y="169"/>
                  </a:cubicBezTo>
                  <a:lnTo>
                    <a:pt x="33" y="170"/>
                  </a:lnTo>
                  <a:close/>
                  <a:moveTo>
                    <a:pt x="35" y="173"/>
                  </a:moveTo>
                  <a:cubicBezTo>
                    <a:pt x="35" y="173"/>
                    <a:pt x="34" y="174"/>
                    <a:pt x="33" y="174"/>
                  </a:cubicBezTo>
                  <a:cubicBezTo>
                    <a:pt x="32" y="174"/>
                    <a:pt x="31" y="173"/>
                    <a:pt x="31" y="173"/>
                  </a:cubicBezTo>
                  <a:cubicBezTo>
                    <a:pt x="31" y="172"/>
                    <a:pt x="34" y="173"/>
                    <a:pt x="35" y="173"/>
                  </a:cubicBezTo>
                  <a:close/>
                  <a:moveTo>
                    <a:pt x="36" y="172"/>
                  </a:moveTo>
                  <a:cubicBezTo>
                    <a:pt x="35" y="172"/>
                    <a:pt x="34" y="172"/>
                    <a:pt x="34" y="172"/>
                  </a:cubicBezTo>
                  <a:cubicBezTo>
                    <a:pt x="34" y="171"/>
                    <a:pt x="35" y="171"/>
                    <a:pt x="35" y="171"/>
                  </a:cubicBezTo>
                  <a:cubicBezTo>
                    <a:pt x="36" y="171"/>
                    <a:pt x="36" y="172"/>
                    <a:pt x="36" y="172"/>
                  </a:cubicBezTo>
                  <a:close/>
                  <a:moveTo>
                    <a:pt x="28" y="160"/>
                  </a:moveTo>
                  <a:cubicBezTo>
                    <a:pt x="29" y="160"/>
                    <a:pt x="29" y="160"/>
                    <a:pt x="29" y="160"/>
                  </a:cubicBezTo>
                  <a:cubicBezTo>
                    <a:pt x="29" y="160"/>
                    <a:pt x="29" y="160"/>
                    <a:pt x="29" y="160"/>
                  </a:cubicBezTo>
                  <a:lnTo>
                    <a:pt x="28" y="160"/>
                  </a:lnTo>
                  <a:close/>
                  <a:moveTo>
                    <a:pt x="25" y="146"/>
                  </a:moveTo>
                  <a:cubicBezTo>
                    <a:pt x="25" y="145"/>
                    <a:pt x="25" y="145"/>
                    <a:pt x="25" y="145"/>
                  </a:cubicBezTo>
                  <a:cubicBezTo>
                    <a:pt x="26" y="145"/>
                    <a:pt x="27" y="145"/>
                    <a:pt x="28" y="145"/>
                  </a:cubicBezTo>
                  <a:cubicBezTo>
                    <a:pt x="28" y="145"/>
                    <a:pt x="28" y="145"/>
                    <a:pt x="28" y="145"/>
                  </a:cubicBezTo>
                  <a:cubicBezTo>
                    <a:pt x="26" y="145"/>
                    <a:pt x="26" y="146"/>
                    <a:pt x="25" y="146"/>
                  </a:cubicBezTo>
                  <a:close/>
                  <a:moveTo>
                    <a:pt x="22" y="150"/>
                  </a:moveTo>
                  <a:cubicBezTo>
                    <a:pt x="23" y="150"/>
                    <a:pt x="24" y="149"/>
                    <a:pt x="25" y="149"/>
                  </a:cubicBezTo>
                  <a:cubicBezTo>
                    <a:pt x="25" y="149"/>
                    <a:pt x="24" y="149"/>
                    <a:pt x="25" y="150"/>
                  </a:cubicBezTo>
                  <a:cubicBezTo>
                    <a:pt x="24" y="150"/>
                    <a:pt x="24" y="151"/>
                    <a:pt x="23" y="151"/>
                  </a:cubicBezTo>
                  <a:lnTo>
                    <a:pt x="22" y="150"/>
                  </a:lnTo>
                  <a:close/>
                  <a:moveTo>
                    <a:pt x="16" y="134"/>
                  </a:moveTo>
                  <a:cubicBezTo>
                    <a:pt x="17" y="134"/>
                    <a:pt x="17" y="134"/>
                    <a:pt x="17" y="134"/>
                  </a:cubicBezTo>
                  <a:cubicBezTo>
                    <a:pt x="17" y="133"/>
                    <a:pt x="18" y="133"/>
                    <a:pt x="17" y="132"/>
                  </a:cubicBezTo>
                  <a:cubicBezTo>
                    <a:pt x="19" y="132"/>
                    <a:pt x="19" y="132"/>
                    <a:pt x="19" y="132"/>
                  </a:cubicBezTo>
                  <a:cubicBezTo>
                    <a:pt x="19" y="132"/>
                    <a:pt x="20" y="133"/>
                    <a:pt x="20" y="133"/>
                  </a:cubicBezTo>
                  <a:cubicBezTo>
                    <a:pt x="19" y="133"/>
                    <a:pt x="19" y="133"/>
                    <a:pt x="20" y="134"/>
                  </a:cubicBezTo>
                  <a:cubicBezTo>
                    <a:pt x="19" y="134"/>
                    <a:pt x="19" y="135"/>
                    <a:pt x="17" y="135"/>
                  </a:cubicBezTo>
                  <a:cubicBezTo>
                    <a:pt x="17" y="135"/>
                    <a:pt x="16" y="134"/>
                    <a:pt x="16" y="134"/>
                  </a:cubicBezTo>
                  <a:close/>
                </a:path>
              </a:pathLst>
            </a:custGeom>
            <a:solidFill>
              <a:schemeClr val="tx1">
                <a:alpha val="92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2" name="文本框 61"/>
            <p:cNvSpPr txBox="1"/>
            <p:nvPr/>
          </p:nvSpPr>
          <p:spPr>
            <a:xfrm>
              <a:off x="2445521" y="5141688"/>
              <a:ext cx="5879774" cy="692841"/>
            </a:xfrm>
            <a:prstGeom prst="rect">
              <a:avLst/>
            </a:prstGeom>
            <a:noFill/>
          </p:spPr>
          <p:txBody>
            <a:bodyPr wrap="square" rtlCol="0">
              <a:spAutoFit/>
            </a:bodyPr>
            <a:lstStyle/>
            <a:p>
              <a:r>
                <a:rPr lang="zh-CN" altLang="en-US" sz="2800" dirty="0" smtClean="0">
                  <a:solidFill>
                    <a:schemeClr val="bg1"/>
                  </a:solidFill>
                  <a:latin typeface="汉仪尚巍手书W" panose="00020600040101010101" pitchFamily="18" charset="-122"/>
                  <a:ea typeface="汉仪尚巍手书W" panose="00020600040101010101" pitchFamily="18" charset="-122"/>
                </a:rPr>
                <a:t>使中国</a:t>
              </a:r>
              <a:r>
                <a:rPr lang="zh-CN" altLang="en-US" sz="2800" dirty="0" smtClean="0">
                  <a:solidFill>
                    <a:srgbClr val="C00000"/>
                  </a:solidFill>
                  <a:latin typeface="汉仪尚巍手书W" panose="00020600040101010101" pitchFamily="18" charset="-122"/>
                  <a:ea typeface="汉仪尚巍手书W" panose="00020600040101010101" pitchFamily="18" charset="-122"/>
                </a:rPr>
                <a:t>完全</a:t>
              </a:r>
              <a:r>
                <a:rPr lang="zh-CN" altLang="en-US" sz="2800" dirty="0" smtClean="0">
                  <a:solidFill>
                    <a:schemeClr val="bg1"/>
                  </a:solidFill>
                  <a:latin typeface="汉仪尚巍手书W" panose="00020600040101010101" pitchFamily="18" charset="-122"/>
                  <a:ea typeface="汉仪尚巍手书W" panose="00020600040101010101" pitchFamily="18" charset="-122"/>
                </a:rPr>
                <a:t>沦为半殖民地半封建社会</a:t>
              </a:r>
            </a:p>
          </p:txBody>
        </p:sp>
      </p:grpSp>
      <p:sp>
        <p:nvSpPr>
          <p:cNvPr id="23" name="文本框 9"/>
          <p:cNvSpPr txBox="1"/>
          <p:nvPr/>
        </p:nvSpPr>
        <p:spPr>
          <a:xfrm>
            <a:off x="755576" y="4299942"/>
            <a:ext cx="1803091" cy="707886"/>
          </a:xfrm>
          <a:prstGeom prst="rect">
            <a:avLst/>
          </a:prstGeom>
          <a:noFill/>
          <a:ln w="9525" cap="flat" cmpd="sng">
            <a:noFill/>
            <a:prstDash val="solid"/>
            <a:bevel/>
            <a:headEnd type="none" w="med" len="med"/>
            <a:tailEnd type="none" w="med" len="med"/>
          </a:ln>
          <a:effectLst/>
        </p:spPr>
        <p:txBody>
          <a:bodyPr vert="horz" wrap="square" anchor="t">
            <a:spAutoFit/>
          </a:bodyPr>
          <a:lstStyle/>
          <a:p>
            <a:pPr lvl="0" eaLnBrk="0" fontAlgn="base" hangingPunct="0">
              <a:buClr>
                <a:srgbClr val="000000"/>
              </a:buClr>
            </a:pPr>
            <a:r>
              <a:rPr lang="en-US" altLang="zh-CN" sz="2000" b="1" strike="noStrike" noProof="1"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cs typeface="+mn-ea"/>
              </a:rPr>
              <a:t>12</a:t>
            </a:r>
            <a:r>
              <a:rPr lang="zh-CN" altLang="en-US" sz="2000" b="1" strike="noStrike" noProof="1" smtClean="0">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rPr>
              <a:t>款主要内容</a:t>
            </a:r>
            <a:r>
              <a:rPr lang="en-US" altLang="zh-CN" sz="2000" b="1" strike="noStrike" noProof="1" smtClean="0">
                <a:solidFill>
                  <a:srgbClr val="C00000"/>
                </a:solidFill>
                <a:effectLst>
                  <a:outerShdw blurRad="38100" dist="38100" dir="2700000" algn="tl">
                    <a:srgbClr val="000000">
                      <a:alpha val="43137"/>
                    </a:srgbClr>
                  </a:outerShdw>
                </a:effectLst>
                <a:latin typeface="江西拙楷" pitchFamily="2" charset="-122"/>
                <a:ea typeface="江西拙楷" pitchFamily="2" charset="-122"/>
                <a:cs typeface="+mn-ea"/>
              </a:rPr>
              <a:t>19</a:t>
            </a:r>
            <a:r>
              <a:rPr lang="zh-CN" altLang="en-US" sz="2000" b="1" strike="noStrike" noProof="1" smtClean="0">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rPr>
              <a:t>个附件</a:t>
            </a:r>
            <a:endParaRPr lang="zh-CN" altLang="en-US" sz="2000" b="1" strike="noStrike" noProof="1" smtClean="0">
              <a:ln>
                <a:noFill/>
              </a:ln>
              <a:solidFill>
                <a:schemeClr val="tx1">
                  <a:lumMod val="50000"/>
                </a:schemeClr>
              </a:solidFill>
              <a:effectLst>
                <a:outerShdw blurRad="38100" dist="38100" dir="2700000" algn="tl">
                  <a:srgbClr val="000000">
                    <a:alpha val="43137"/>
                  </a:srgbClr>
                </a:outerShdw>
              </a:effectLst>
              <a:latin typeface="江西拙楷" pitchFamily="2" charset="-122"/>
              <a:ea typeface="江西拙楷" pitchFamily="2"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1"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2"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animBg="1"/>
      <p:bldP spid="11" grpId="1" bldLvl="0" animBg="1"/>
      <p:bldP spid="12" grpId="0" animBg="1"/>
      <p:bldP spid="12" grpId="1"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3" grpId="0" animBg="1"/>
      <p:bldP spid="2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timg_副本.jpg"/>
          <p:cNvPicPr>
            <a:picLocks noChangeAspect="1" noChangeArrowheads="1"/>
          </p:cNvPicPr>
          <p:nvPr/>
        </p:nvPicPr>
        <p:blipFill>
          <a:blip r:embed="rId2" cstate="print">
            <a:clrChange>
              <a:clrFrom>
                <a:srgbClr val="FFFFFF"/>
              </a:clrFrom>
              <a:clrTo>
                <a:srgbClr val="FFFFFF">
                  <a:alpha val="0"/>
                </a:srgbClr>
              </a:clrTo>
            </a:clrChange>
          </a:blip>
          <a:srcRect t="45291"/>
          <a:stretch>
            <a:fillRect/>
          </a:stretch>
        </p:blipFill>
        <p:spPr bwMode="auto">
          <a:xfrm>
            <a:off x="0" y="2125459"/>
            <a:ext cx="4139952" cy="3018041"/>
          </a:xfrm>
          <a:prstGeom prst="rect">
            <a:avLst/>
          </a:prstGeom>
          <a:noFill/>
        </p:spPr>
      </p:pic>
      <p:sp>
        <p:nvSpPr>
          <p:cNvPr id="3" name="矩形 2"/>
          <p:cNvSpPr/>
          <p:nvPr/>
        </p:nvSpPr>
        <p:spPr>
          <a:xfrm>
            <a:off x="2699792" y="555526"/>
            <a:ext cx="6318448" cy="1754326"/>
          </a:xfrm>
          <a:prstGeom prst="rect">
            <a:avLst/>
          </a:prstGeom>
        </p:spPr>
        <p:txBody>
          <a:bodyPr wrap="square">
            <a:spAutoFit/>
          </a:bodyPr>
          <a:lstStyle/>
          <a:p>
            <a:pPr marL="405130" indent="-257175">
              <a:lnSpc>
                <a:spcPct val="150000"/>
              </a:lnSpc>
            </a:pPr>
            <a:r>
              <a:rPr lang="en-US" altLang="zh-CN" b="1" dirty="0" smtClean="0">
                <a:solidFill>
                  <a:srgbClr val="C00000"/>
                </a:solidFill>
                <a:latin typeface="方正清刻本悦宋简体" pitchFamily="2" charset="-122"/>
                <a:ea typeface="方正清刻本悦宋简体" pitchFamily="2" charset="-122"/>
              </a:rPr>
              <a:t>1901</a:t>
            </a:r>
            <a:r>
              <a:rPr lang="zh-CN" altLang="en-US" b="1" dirty="0" smtClean="0">
                <a:solidFill>
                  <a:srgbClr val="C00000"/>
                </a:solidFill>
                <a:latin typeface="方正清刻本悦宋简体" pitchFamily="2" charset="-122"/>
                <a:ea typeface="方正清刻本悦宋简体" pitchFamily="2" charset="-122"/>
              </a:rPr>
              <a:t>年</a:t>
            </a:r>
            <a:r>
              <a:rPr lang="en-US" altLang="zh-CN" b="1" dirty="0" smtClean="0">
                <a:solidFill>
                  <a:srgbClr val="C00000"/>
                </a:solidFill>
                <a:latin typeface="方正清刻本悦宋简体" pitchFamily="2" charset="-122"/>
                <a:ea typeface="方正清刻本悦宋简体" pitchFamily="2" charset="-122"/>
              </a:rPr>
              <a:t>1</a:t>
            </a:r>
            <a:r>
              <a:rPr lang="zh-CN" altLang="en-US" b="1" dirty="0" smtClean="0">
                <a:solidFill>
                  <a:srgbClr val="C00000"/>
                </a:solidFill>
                <a:latin typeface="方正清刻本悦宋简体" pitchFamily="2" charset="-122"/>
                <a:ea typeface="方正清刻本悦宋简体" pitchFamily="2" charset="-122"/>
              </a:rPr>
              <a:t>月，慈禧默许实行新政，下诏变法；</a:t>
            </a:r>
          </a:p>
          <a:p>
            <a:pPr marL="405130" indent="-257175">
              <a:lnSpc>
                <a:spcPct val="150000"/>
              </a:lnSpc>
            </a:pPr>
            <a:r>
              <a:rPr lang="en-US" altLang="zh-CN" b="1" dirty="0" smtClean="0">
                <a:solidFill>
                  <a:srgbClr val="C00000"/>
                </a:solidFill>
                <a:latin typeface="方正清刻本悦宋简体" pitchFamily="2" charset="-122"/>
                <a:ea typeface="方正清刻本悦宋简体" pitchFamily="2" charset="-122"/>
              </a:rPr>
              <a:t>1907</a:t>
            </a:r>
            <a:r>
              <a:rPr lang="zh-CN" altLang="en-US" b="1" dirty="0" smtClean="0">
                <a:solidFill>
                  <a:srgbClr val="C00000"/>
                </a:solidFill>
                <a:latin typeface="方正清刻本悦宋简体" pitchFamily="2" charset="-122"/>
                <a:ea typeface="方正清刻本悦宋简体" pitchFamily="2" charset="-122"/>
              </a:rPr>
              <a:t>年</a:t>
            </a:r>
            <a:r>
              <a:rPr lang="en-US" altLang="zh-CN" b="1" dirty="0" smtClean="0">
                <a:solidFill>
                  <a:srgbClr val="C00000"/>
                </a:solidFill>
                <a:latin typeface="方正清刻本悦宋简体" pitchFamily="2" charset="-122"/>
                <a:ea typeface="方正清刻本悦宋简体" pitchFamily="2" charset="-122"/>
              </a:rPr>
              <a:t>9</a:t>
            </a:r>
            <a:r>
              <a:rPr lang="zh-CN" altLang="en-US" b="1" dirty="0" smtClean="0">
                <a:solidFill>
                  <a:srgbClr val="C00000"/>
                </a:solidFill>
                <a:latin typeface="方正清刻本悦宋简体" pitchFamily="2" charset="-122"/>
                <a:ea typeface="方正清刻本悦宋简体" pitchFamily="2" charset="-122"/>
              </a:rPr>
              <a:t>月，清廷宣布“预备仿行宪政”；</a:t>
            </a:r>
          </a:p>
          <a:p>
            <a:pPr marL="405130" indent="-257175">
              <a:lnSpc>
                <a:spcPct val="150000"/>
              </a:lnSpc>
            </a:pPr>
            <a:r>
              <a:rPr lang="en-US" altLang="zh-CN" b="1" dirty="0" smtClean="0">
                <a:solidFill>
                  <a:srgbClr val="C00000"/>
                </a:solidFill>
                <a:latin typeface="方正清刻本悦宋简体" pitchFamily="2" charset="-122"/>
                <a:ea typeface="方正清刻本悦宋简体" pitchFamily="2" charset="-122"/>
              </a:rPr>
              <a:t>1908</a:t>
            </a:r>
            <a:r>
              <a:rPr lang="zh-CN" altLang="en-US" b="1" dirty="0" smtClean="0">
                <a:solidFill>
                  <a:srgbClr val="C00000"/>
                </a:solidFill>
                <a:latin typeface="方正清刻本悦宋简体" pitchFamily="2" charset="-122"/>
                <a:ea typeface="方正清刻本悦宋简体" pitchFamily="2" charset="-122"/>
              </a:rPr>
              <a:t>年</a:t>
            </a:r>
            <a:r>
              <a:rPr lang="en-US" altLang="zh-CN" b="1" dirty="0" smtClean="0">
                <a:solidFill>
                  <a:srgbClr val="C00000"/>
                </a:solidFill>
                <a:latin typeface="方正清刻本悦宋简体" pitchFamily="2" charset="-122"/>
                <a:ea typeface="方正清刻本悦宋简体" pitchFamily="2" charset="-122"/>
              </a:rPr>
              <a:t>8</a:t>
            </a:r>
            <a:r>
              <a:rPr lang="zh-CN" altLang="en-US" b="1" dirty="0" smtClean="0">
                <a:solidFill>
                  <a:srgbClr val="C00000"/>
                </a:solidFill>
                <a:latin typeface="方正清刻本悦宋简体" pitchFamily="2" charset="-122"/>
                <a:ea typeface="方正清刻本悦宋简体" pitchFamily="2" charset="-122"/>
              </a:rPr>
              <a:t>月，清廷颁布</a:t>
            </a:r>
            <a:r>
              <a:rPr lang="en-US" altLang="zh-CN" b="1" dirty="0" smtClean="0">
                <a:solidFill>
                  <a:srgbClr val="C00000"/>
                </a:solidFill>
                <a:latin typeface="方正清刻本悦宋简体" pitchFamily="2" charset="-122"/>
                <a:ea typeface="方正清刻本悦宋简体" pitchFamily="2" charset="-122"/>
              </a:rPr>
              <a:t>《</a:t>
            </a:r>
            <a:r>
              <a:rPr lang="zh-CN" altLang="en-US" b="1" dirty="0" smtClean="0">
                <a:solidFill>
                  <a:srgbClr val="C00000"/>
                </a:solidFill>
                <a:latin typeface="方正清刻本悦宋简体" pitchFamily="2" charset="-122"/>
                <a:ea typeface="方正清刻本悦宋简体" pitchFamily="2" charset="-122"/>
              </a:rPr>
              <a:t>钦定宪法大纲</a:t>
            </a:r>
            <a:r>
              <a:rPr lang="en-US" altLang="zh-CN" b="1" dirty="0" smtClean="0">
                <a:solidFill>
                  <a:srgbClr val="C00000"/>
                </a:solidFill>
                <a:latin typeface="方正清刻本悦宋简体" pitchFamily="2" charset="-122"/>
                <a:ea typeface="方正清刻本悦宋简体" pitchFamily="2" charset="-122"/>
              </a:rPr>
              <a:t>》</a:t>
            </a:r>
            <a:r>
              <a:rPr lang="zh-CN" altLang="en-US" b="1" dirty="0" smtClean="0">
                <a:solidFill>
                  <a:srgbClr val="C00000"/>
                </a:solidFill>
                <a:latin typeface="方正清刻本悦宋简体" pitchFamily="2" charset="-122"/>
                <a:ea typeface="方正清刻本悦宋简体" pitchFamily="2" charset="-122"/>
              </a:rPr>
              <a:t>；</a:t>
            </a:r>
            <a:endParaRPr lang="en-US" altLang="zh-CN" b="1" dirty="0" smtClean="0">
              <a:solidFill>
                <a:srgbClr val="C00000"/>
              </a:solidFill>
              <a:latin typeface="方正清刻本悦宋简体" pitchFamily="2" charset="-122"/>
              <a:ea typeface="方正清刻本悦宋简体" pitchFamily="2" charset="-122"/>
            </a:endParaRPr>
          </a:p>
          <a:p>
            <a:pPr marL="405130" indent="-257175">
              <a:lnSpc>
                <a:spcPct val="150000"/>
              </a:lnSpc>
            </a:pPr>
            <a:r>
              <a:rPr lang="en-US" altLang="zh-CN" b="1" dirty="0" smtClean="0">
                <a:solidFill>
                  <a:srgbClr val="C00000"/>
                </a:solidFill>
                <a:latin typeface="方正清刻本悦宋简体" pitchFamily="2" charset="-122"/>
                <a:ea typeface="方正清刻本悦宋简体" pitchFamily="2" charset="-122"/>
              </a:rPr>
              <a:t>1908</a:t>
            </a:r>
            <a:r>
              <a:rPr lang="zh-CN" altLang="en-US" b="1" dirty="0" smtClean="0">
                <a:solidFill>
                  <a:srgbClr val="C00000"/>
                </a:solidFill>
                <a:latin typeface="方正清刻本悦宋简体" pitchFamily="2" charset="-122"/>
                <a:ea typeface="方正清刻本悦宋简体" pitchFamily="2" charset="-122"/>
              </a:rPr>
              <a:t>年</a:t>
            </a:r>
            <a:r>
              <a:rPr lang="en-US" altLang="zh-CN" b="1" dirty="0" smtClean="0">
                <a:solidFill>
                  <a:srgbClr val="C00000"/>
                </a:solidFill>
                <a:latin typeface="方正清刻本悦宋简体" pitchFamily="2" charset="-122"/>
                <a:ea typeface="方正清刻本悦宋简体" pitchFamily="2" charset="-122"/>
              </a:rPr>
              <a:t>11</a:t>
            </a:r>
            <a:r>
              <a:rPr lang="zh-CN" altLang="en-US" b="1" dirty="0" smtClean="0">
                <a:solidFill>
                  <a:srgbClr val="C00000"/>
                </a:solidFill>
                <a:latin typeface="方正清刻本悦宋简体" pitchFamily="2" charset="-122"/>
                <a:ea typeface="方正清刻本悦宋简体" pitchFamily="2" charset="-122"/>
              </a:rPr>
              <a:t>月</a:t>
            </a:r>
            <a:r>
              <a:rPr lang="en-US" altLang="zh-CN" b="1" dirty="0" smtClean="0">
                <a:solidFill>
                  <a:srgbClr val="C00000"/>
                </a:solidFill>
                <a:latin typeface="方正清刻本悦宋简体" pitchFamily="2" charset="-122"/>
                <a:ea typeface="方正清刻本悦宋简体" pitchFamily="2" charset="-122"/>
              </a:rPr>
              <a:t>15</a:t>
            </a:r>
            <a:r>
              <a:rPr lang="zh-CN" altLang="en-US" b="1" dirty="0" smtClean="0">
                <a:solidFill>
                  <a:srgbClr val="C00000"/>
                </a:solidFill>
                <a:latin typeface="方正清刻本悦宋简体" pitchFamily="2" charset="-122"/>
                <a:ea typeface="方正清刻本悦宋简体" pitchFamily="2" charset="-122"/>
              </a:rPr>
              <a:t>日，慈禧离世。</a:t>
            </a:r>
            <a:endParaRPr lang="en-US" altLang="zh-CN" b="1" dirty="0">
              <a:solidFill>
                <a:srgbClr val="C00000"/>
              </a:solidFill>
              <a:latin typeface="方正清刻本悦宋简体" pitchFamily="2" charset="-122"/>
              <a:ea typeface="方正清刻本悦宋简体" pitchFamily="2" charset="-122"/>
            </a:endParaRPr>
          </a:p>
        </p:txBody>
      </p:sp>
      <p:sp>
        <p:nvSpPr>
          <p:cNvPr id="4" name="矩形 3"/>
          <p:cNvSpPr/>
          <p:nvPr/>
        </p:nvSpPr>
        <p:spPr>
          <a:xfrm>
            <a:off x="3203848" y="2427734"/>
            <a:ext cx="5688632" cy="1338828"/>
          </a:xfrm>
          <a:prstGeom prst="rect">
            <a:avLst/>
          </a:prstGeom>
        </p:spPr>
        <p:txBody>
          <a:bodyPr wrap="square">
            <a:spAutoFit/>
          </a:bodyPr>
          <a:lstStyle/>
          <a:p>
            <a:pPr marL="405130" indent="-257175">
              <a:lnSpc>
                <a:spcPct val="150000"/>
              </a:lnSpc>
            </a:pPr>
            <a:r>
              <a:rPr lang="en-US" altLang="zh-CN" b="1" dirty="0" smtClean="0">
                <a:solidFill>
                  <a:srgbClr val="0070C0"/>
                </a:solidFill>
                <a:latin typeface="方正清刻本悦宋简体" pitchFamily="2" charset="-122"/>
                <a:ea typeface="方正清刻本悦宋简体" pitchFamily="2" charset="-122"/>
              </a:rPr>
              <a:t>1911</a:t>
            </a:r>
            <a:r>
              <a:rPr lang="zh-CN" altLang="en-US" b="1" dirty="0" smtClean="0">
                <a:solidFill>
                  <a:srgbClr val="0070C0"/>
                </a:solidFill>
                <a:latin typeface="方正清刻本悦宋简体" pitchFamily="2" charset="-122"/>
                <a:ea typeface="方正清刻本悦宋简体" pitchFamily="2" charset="-122"/>
              </a:rPr>
              <a:t>年</a:t>
            </a:r>
            <a:r>
              <a:rPr lang="en-US" altLang="zh-CN" b="1" dirty="0" smtClean="0">
                <a:solidFill>
                  <a:srgbClr val="0070C0"/>
                </a:solidFill>
                <a:latin typeface="方正清刻本悦宋简体" pitchFamily="2" charset="-122"/>
                <a:ea typeface="方正清刻本悦宋简体" pitchFamily="2" charset="-122"/>
              </a:rPr>
              <a:t>5</a:t>
            </a:r>
            <a:r>
              <a:rPr lang="zh-CN" altLang="en-US" b="1" dirty="0" smtClean="0">
                <a:solidFill>
                  <a:srgbClr val="0070C0"/>
                </a:solidFill>
                <a:latin typeface="方正清刻本悦宋简体" pitchFamily="2" charset="-122"/>
                <a:ea typeface="方正清刻本悦宋简体" pitchFamily="2" charset="-122"/>
              </a:rPr>
              <a:t>月，宣布“采取君主立宪制、组织内阁”；</a:t>
            </a:r>
          </a:p>
          <a:p>
            <a:pPr marL="405130" indent="-257175">
              <a:lnSpc>
                <a:spcPct val="150000"/>
              </a:lnSpc>
            </a:pPr>
            <a:r>
              <a:rPr lang="en-US" altLang="zh-CN" b="1" dirty="0" smtClean="0">
                <a:solidFill>
                  <a:srgbClr val="0070C0"/>
                </a:solidFill>
                <a:latin typeface="方正清刻本悦宋简体" pitchFamily="2" charset="-122"/>
                <a:ea typeface="方正清刻本悦宋简体" pitchFamily="2" charset="-122"/>
              </a:rPr>
              <a:t>1911</a:t>
            </a:r>
            <a:r>
              <a:rPr lang="zh-CN" altLang="en-US" b="1" dirty="0" smtClean="0">
                <a:solidFill>
                  <a:srgbClr val="0070C0"/>
                </a:solidFill>
                <a:latin typeface="方正清刻本悦宋简体" pitchFamily="2" charset="-122"/>
                <a:ea typeface="方正清刻本悦宋简体" pitchFamily="2" charset="-122"/>
              </a:rPr>
              <a:t>年</a:t>
            </a:r>
            <a:r>
              <a:rPr lang="en-US" altLang="zh-CN" b="1" dirty="0" smtClean="0">
                <a:solidFill>
                  <a:srgbClr val="0070C0"/>
                </a:solidFill>
                <a:latin typeface="方正清刻本悦宋简体" pitchFamily="2" charset="-122"/>
                <a:ea typeface="方正清刻本悦宋简体" pitchFamily="2" charset="-122"/>
              </a:rPr>
              <a:t>10</a:t>
            </a:r>
            <a:r>
              <a:rPr lang="zh-CN" altLang="en-US" b="1" dirty="0" smtClean="0">
                <a:solidFill>
                  <a:srgbClr val="0070C0"/>
                </a:solidFill>
                <a:latin typeface="方正清刻本悦宋简体" pitchFamily="2" charset="-122"/>
                <a:ea typeface="方正清刻本悦宋简体" pitchFamily="2" charset="-122"/>
              </a:rPr>
              <a:t>月，资产阶级革命派领导的辛亥革命爆发；</a:t>
            </a:r>
          </a:p>
          <a:p>
            <a:pPr marL="405130" indent="-257175">
              <a:lnSpc>
                <a:spcPct val="150000"/>
              </a:lnSpc>
            </a:pPr>
            <a:r>
              <a:rPr lang="en-US" altLang="zh-CN" b="1" dirty="0" smtClean="0">
                <a:solidFill>
                  <a:srgbClr val="0070C0"/>
                </a:solidFill>
                <a:latin typeface="方正清刻本悦宋简体" pitchFamily="2" charset="-122"/>
                <a:ea typeface="方正清刻本悦宋简体" pitchFamily="2" charset="-122"/>
              </a:rPr>
              <a:t>1912</a:t>
            </a:r>
            <a:r>
              <a:rPr lang="zh-CN" altLang="en-US" b="1" dirty="0" smtClean="0">
                <a:solidFill>
                  <a:srgbClr val="0070C0"/>
                </a:solidFill>
                <a:latin typeface="方正清刻本悦宋简体" pitchFamily="2" charset="-122"/>
                <a:ea typeface="方正清刻本悦宋简体" pitchFamily="2" charset="-122"/>
              </a:rPr>
              <a:t>年</a:t>
            </a:r>
            <a:r>
              <a:rPr lang="en-US" altLang="zh-CN" b="1" dirty="0" smtClean="0">
                <a:solidFill>
                  <a:srgbClr val="0070C0"/>
                </a:solidFill>
                <a:latin typeface="方正清刻本悦宋简体" pitchFamily="2" charset="-122"/>
                <a:ea typeface="方正清刻本悦宋简体" pitchFamily="2" charset="-122"/>
              </a:rPr>
              <a:t>2</a:t>
            </a:r>
            <a:r>
              <a:rPr lang="zh-CN" altLang="en-US" b="1" dirty="0" smtClean="0">
                <a:solidFill>
                  <a:srgbClr val="0070C0"/>
                </a:solidFill>
                <a:latin typeface="方正清刻本悦宋简体" pitchFamily="2" charset="-122"/>
                <a:ea typeface="方正清刻本悦宋简体" pitchFamily="2" charset="-122"/>
              </a:rPr>
              <a:t>月，清帝溥仪下诏退位，清朝统治至此结束。</a:t>
            </a:r>
            <a:endParaRPr lang="en-US" altLang="zh-CN" b="1" dirty="0">
              <a:solidFill>
                <a:srgbClr val="0070C0"/>
              </a:solidFill>
              <a:latin typeface="方正清刻本悦宋简体" pitchFamily="2" charset="-122"/>
              <a:ea typeface="方正清刻本悦宋简体" pitchFamily="2" charset="-122"/>
            </a:endParaRPr>
          </a:p>
        </p:txBody>
      </p:sp>
      <p:pic>
        <p:nvPicPr>
          <p:cNvPr id="3075" name="Picture 3" descr="I:\明清\新建文件夹\微信图片_20201015100227_副本.jpg"/>
          <p:cNvPicPr>
            <a:picLocks noChangeAspect="1" noChangeArrowheads="1"/>
          </p:cNvPicPr>
          <p:nvPr/>
        </p:nvPicPr>
        <p:blipFill>
          <a:blip r:embed="rId3" cstate="print">
            <a:clrChange>
              <a:clrFrom>
                <a:srgbClr val="FFFFFF"/>
              </a:clrFrom>
              <a:clrTo>
                <a:srgbClr val="FFFFFF">
                  <a:alpha val="0"/>
                </a:srgbClr>
              </a:clrTo>
            </a:clrChange>
            <a:lum bright="20000" contrast="10000"/>
          </a:blip>
          <a:srcRect/>
          <a:stretch>
            <a:fillRect/>
          </a:stretch>
        </p:blipFill>
        <p:spPr bwMode="auto">
          <a:xfrm rot="16200000">
            <a:off x="4934398" y="-886990"/>
            <a:ext cx="3048000" cy="4060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horizontal)">
                                      <p:cBhvr>
                                        <p:cTn id="30" dur="500"/>
                                        <p:tgtEl>
                                          <p:spTgt spid="4">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blinds(horizontal)">
                                      <p:cBhvr>
                                        <p:cTn id="33" dur="500"/>
                                        <p:tgtEl>
                                          <p:spTgt spid="4">
                                            <p:txEl>
                                              <p:pRg st="2" end="2"/>
                                            </p:txEl>
                                          </p:spTgt>
                                        </p:tgtEl>
                                      </p:cBhvr>
                                    </p:animEffect>
                                  </p:childTnLst>
                                </p:cTn>
                              </p:par>
                              <p:par>
                                <p:cTn id="34" presetID="42" presetClass="entr" presetSubtype="0" fill="hold" nodeType="with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1000"/>
                                        <p:tgtEl>
                                          <p:spTgt spid="3075"/>
                                        </p:tgtEl>
                                      </p:cBhvr>
                                    </p:animEffect>
                                    <p:anim calcmode="lin" valueType="num">
                                      <p:cBhvr>
                                        <p:cTn id="37" dur="1000" fill="hold"/>
                                        <p:tgtEl>
                                          <p:spTgt spid="3075"/>
                                        </p:tgtEl>
                                        <p:attrNameLst>
                                          <p:attrName>ppt_x</p:attrName>
                                        </p:attrNameLst>
                                      </p:cBhvr>
                                      <p:tavLst>
                                        <p:tav tm="0">
                                          <p:val>
                                            <p:strVal val="#ppt_x"/>
                                          </p:val>
                                        </p:tav>
                                        <p:tav tm="100000">
                                          <p:val>
                                            <p:strVal val="#ppt_x"/>
                                          </p:val>
                                        </p:tav>
                                      </p:tavLst>
                                    </p:anim>
                                    <p:anim calcmode="lin" valueType="num">
                                      <p:cBhvr>
                                        <p:cTn id="38"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8"/>
          <p:cNvSpPr txBox="1"/>
          <p:nvPr/>
        </p:nvSpPr>
        <p:spPr>
          <a:xfrm>
            <a:off x="540536" y="2797920"/>
            <a:ext cx="805755" cy="980472"/>
          </a:xfrm>
          <a:prstGeom prst="rect">
            <a:avLst/>
          </a:prstGeom>
          <a:noFill/>
          <a:ln w="9525">
            <a:noFill/>
          </a:ln>
        </p:spPr>
        <p:txBody>
          <a:bodyPr vert="eaVert" wrap="none" lIns="71321" tIns="35661" rIns="71321" bIns="35661">
            <a:spAutoFit/>
          </a:bodyPr>
          <a:lstStyle/>
          <a:p>
            <a:pPr algn="ctr"/>
            <a:r>
              <a:rPr lang="zh-CN" altLang="en-US" sz="2500" b="1" dirty="0">
                <a:solidFill>
                  <a:prstClr val="black"/>
                </a:solidFill>
                <a:latin typeface="江西拙楷" pitchFamily="2" charset="-122"/>
                <a:ea typeface="江西拙楷" pitchFamily="2" charset="-122"/>
              </a:rPr>
              <a:t>目 录</a:t>
            </a:r>
            <a:endParaRPr lang="en-US" altLang="zh-CN" sz="2500" b="1" dirty="0">
              <a:solidFill>
                <a:prstClr val="black"/>
              </a:solidFill>
              <a:latin typeface="江西拙楷" pitchFamily="2" charset="-122"/>
              <a:ea typeface="江西拙楷" pitchFamily="2" charset="-122"/>
            </a:endParaRPr>
          </a:p>
          <a:p>
            <a:pPr algn="ctr"/>
            <a:r>
              <a:rPr lang="en-US" altLang="zh-CN" dirty="0">
                <a:solidFill>
                  <a:prstClr val="black"/>
                </a:solidFill>
              </a:rPr>
              <a:t>CONTENT</a:t>
            </a:r>
          </a:p>
        </p:txBody>
      </p:sp>
      <p:cxnSp>
        <p:nvCxnSpPr>
          <p:cNvPr id="7" name="直接连接符 6"/>
          <p:cNvCxnSpPr/>
          <p:nvPr/>
        </p:nvCxnSpPr>
        <p:spPr>
          <a:xfrm rot="5400000" flipH="1">
            <a:off x="5621096" y="-817172"/>
            <a:ext cx="0" cy="698400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11">
            <a:hlinkClick r:id="" action="ppaction://noaction"/>
          </p:cNvPr>
          <p:cNvSpPr txBox="1"/>
          <p:nvPr/>
        </p:nvSpPr>
        <p:spPr>
          <a:xfrm>
            <a:off x="2658296" y="3020908"/>
            <a:ext cx="6018159" cy="502906"/>
          </a:xfrm>
          <a:prstGeom prst="rect">
            <a:avLst/>
          </a:prstGeom>
          <a:noFill/>
          <a:ln w="9525">
            <a:noFill/>
          </a:ln>
        </p:spPr>
        <p:txBody>
          <a:bodyPr wrap="square" lIns="71321" tIns="35661" rIns="71321" bIns="35661">
            <a:spAutoFit/>
          </a:bodyPr>
          <a:lstStyle/>
          <a:p>
            <a:pPr algn="just"/>
            <a:r>
              <a:rPr lang="en-US" altLang="zh-CN" sz="2800" b="1" spc="78" dirty="0">
                <a:solidFill>
                  <a:prstClr val="black"/>
                </a:solidFill>
                <a:latin typeface="江西拙楷" pitchFamily="2" charset="-122"/>
                <a:ea typeface="江西拙楷" pitchFamily="2" charset="-122"/>
              </a:rPr>
              <a:t>  01 </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prstClr val="black"/>
                </a:solidFill>
                <a:latin typeface="江西拙楷" pitchFamily="2" charset="-122"/>
                <a:ea typeface="江西拙楷" pitchFamily="2" charset="-122"/>
              </a:rPr>
              <a:t>新阶级的图存</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srgbClr val="C00000"/>
                </a:solidFill>
                <a:latin typeface="江西拙楷" pitchFamily="2" charset="-122"/>
                <a:ea typeface="江西拙楷" pitchFamily="2" charset="-122"/>
              </a:rPr>
              <a:t>戊戌变法</a:t>
            </a:r>
            <a:endParaRPr lang="zh-CN" altLang="en-US" sz="2800" b="1" spc="78" dirty="0">
              <a:solidFill>
                <a:srgbClr val="C00000"/>
              </a:solidFill>
              <a:latin typeface="江西拙楷" pitchFamily="2" charset="-122"/>
              <a:ea typeface="江西拙楷" pitchFamily="2" charset="-122"/>
            </a:endParaRPr>
          </a:p>
        </p:txBody>
      </p:sp>
      <p:sp>
        <p:nvSpPr>
          <p:cNvPr id="10" name="文本框 14">
            <a:hlinkClick r:id="" action="ppaction://noaction"/>
          </p:cNvPr>
          <p:cNvSpPr txBox="1"/>
          <p:nvPr/>
        </p:nvSpPr>
        <p:spPr>
          <a:xfrm>
            <a:off x="2015354" y="3520974"/>
            <a:ext cx="7128646" cy="502906"/>
          </a:xfrm>
          <a:prstGeom prst="rect">
            <a:avLst/>
          </a:prstGeom>
          <a:noFill/>
          <a:ln w="9525">
            <a:noFill/>
          </a:ln>
        </p:spPr>
        <p:txBody>
          <a:bodyPr wrap="square" lIns="71321" tIns="35661" rIns="71321" bIns="35661">
            <a:spAutoFit/>
          </a:bodyPr>
          <a:lstStyle/>
          <a:p>
            <a:pPr algn="just"/>
            <a:r>
              <a:rPr lang="en-US" altLang="zh-CN" sz="2800" b="1" spc="78" dirty="0">
                <a:solidFill>
                  <a:prstClr val="black"/>
                </a:solidFill>
                <a:latin typeface="江西拙楷" pitchFamily="2" charset="-122"/>
                <a:ea typeface="江西拙楷" pitchFamily="2" charset="-122"/>
              </a:rPr>
              <a:t>  02 </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prstClr val="black"/>
                </a:solidFill>
                <a:latin typeface="江西拙楷" pitchFamily="2" charset="-122"/>
                <a:ea typeface="江西拙楷" pitchFamily="2" charset="-122"/>
              </a:rPr>
              <a:t>老阶级的救亡</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srgbClr val="C00000"/>
                </a:solidFill>
                <a:latin typeface="江西拙楷" pitchFamily="2" charset="-122"/>
                <a:ea typeface="江西拙楷" pitchFamily="2" charset="-122"/>
              </a:rPr>
              <a:t>义和团运动</a:t>
            </a:r>
          </a:p>
        </p:txBody>
      </p:sp>
      <p:sp>
        <p:nvSpPr>
          <p:cNvPr id="11" name="文本框 14">
            <a:hlinkClick r:id="" action="ppaction://noaction"/>
          </p:cNvPr>
          <p:cNvSpPr txBox="1"/>
          <p:nvPr/>
        </p:nvSpPr>
        <p:spPr>
          <a:xfrm>
            <a:off x="2443982" y="4163916"/>
            <a:ext cx="6304482" cy="933793"/>
          </a:xfrm>
          <a:prstGeom prst="rect">
            <a:avLst/>
          </a:prstGeom>
          <a:noFill/>
          <a:ln w="9525">
            <a:noFill/>
          </a:ln>
        </p:spPr>
        <p:txBody>
          <a:bodyPr wrap="square" lIns="71321" tIns="35661" rIns="71321" bIns="35661">
            <a:spAutoFit/>
          </a:bodyPr>
          <a:lstStyle/>
          <a:p>
            <a:pPr algn="r"/>
            <a:r>
              <a:rPr lang="en-US" altLang="zh-CN" sz="2800" b="1" spc="78" dirty="0">
                <a:solidFill>
                  <a:prstClr val="black"/>
                </a:solidFill>
                <a:latin typeface="江西拙楷" pitchFamily="2" charset="-122"/>
                <a:ea typeface="江西拙楷" pitchFamily="2" charset="-122"/>
              </a:rPr>
              <a:t>  03 </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prstClr val="black"/>
                </a:solidFill>
                <a:latin typeface="江西拙楷" pitchFamily="2" charset="-122"/>
                <a:ea typeface="江西拙楷" pitchFamily="2" charset="-122"/>
              </a:rPr>
              <a:t>“大帝国”的危亡</a:t>
            </a:r>
            <a:r>
              <a:rPr lang="en-US" altLang="zh-CN" sz="2800" b="1" spc="78" dirty="0" smtClean="0">
                <a:solidFill>
                  <a:prstClr val="black"/>
                </a:solidFill>
                <a:latin typeface="江西拙楷" pitchFamily="2" charset="-122"/>
                <a:ea typeface="江西拙楷" pitchFamily="2" charset="-122"/>
              </a:rPr>
              <a:t>——</a:t>
            </a:r>
            <a:r>
              <a:rPr lang="zh-CN" altLang="en-US" sz="2800" b="1" spc="78" dirty="0" smtClean="0">
                <a:solidFill>
                  <a:srgbClr val="C00000"/>
                </a:solidFill>
                <a:latin typeface="江西拙楷" pitchFamily="2" charset="-122"/>
                <a:ea typeface="江西拙楷" pitchFamily="2" charset="-122"/>
              </a:rPr>
              <a:t>八国联军侵华与</a:t>
            </a:r>
            <a:r>
              <a:rPr lang="en-US" altLang="zh-CN" sz="2800" b="1" spc="78" dirty="0" smtClean="0">
                <a:solidFill>
                  <a:srgbClr val="C00000"/>
                </a:solidFill>
                <a:latin typeface="江西拙楷" pitchFamily="2" charset="-122"/>
                <a:ea typeface="江西拙楷" pitchFamily="2" charset="-122"/>
              </a:rPr>
              <a:t>《</a:t>
            </a:r>
            <a:r>
              <a:rPr lang="zh-CN" altLang="en-US" sz="2800" b="1" spc="78" dirty="0" smtClean="0">
                <a:solidFill>
                  <a:srgbClr val="C00000"/>
                </a:solidFill>
                <a:latin typeface="江西拙楷" pitchFamily="2" charset="-122"/>
                <a:ea typeface="江西拙楷" pitchFamily="2" charset="-122"/>
              </a:rPr>
              <a:t>辛丑条约</a:t>
            </a:r>
            <a:r>
              <a:rPr lang="en-US" altLang="zh-CN" sz="2800" b="1" spc="78" dirty="0" smtClean="0">
                <a:solidFill>
                  <a:srgbClr val="C00000"/>
                </a:solidFill>
                <a:latin typeface="江西拙楷" pitchFamily="2" charset="-122"/>
                <a:ea typeface="江西拙楷" pitchFamily="2" charset="-122"/>
              </a:rPr>
              <a:t>》</a:t>
            </a:r>
            <a:endParaRPr lang="zh-CN" altLang="en-US" sz="2800" b="1" spc="78" dirty="0" smtClean="0">
              <a:solidFill>
                <a:srgbClr val="C00000"/>
              </a:solidFill>
              <a:latin typeface="江西拙楷" pitchFamily="2" charset="-122"/>
              <a:ea typeface="江西拙楷" pitchFamily="2" charset="-122"/>
            </a:endParaRPr>
          </a:p>
        </p:txBody>
      </p:sp>
      <p:sp useBgFill="1">
        <p:nvSpPr>
          <p:cNvPr id="14" name="任意多边形 13"/>
          <p:cNvSpPr/>
          <p:nvPr/>
        </p:nvSpPr>
        <p:spPr>
          <a:xfrm>
            <a:off x="63500" y="325774"/>
            <a:ext cx="1384300" cy="558800"/>
          </a:xfrm>
          <a:custGeom>
            <a:avLst/>
            <a:gdLst>
              <a:gd name="connsiteX0" fmla="*/ 177800 w 1384300"/>
              <a:gd name="connsiteY0" fmla="*/ 495300 h 558800"/>
              <a:gd name="connsiteX1" fmla="*/ 190500 w 1384300"/>
              <a:gd name="connsiteY1" fmla="*/ 203200 h 558800"/>
              <a:gd name="connsiteX2" fmla="*/ 330200 w 1384300"/>
              <a:gd name="connsiteY2" fmla="*/ 254000 h 558800"/>
              <a:gd name="connsiteX3" fmla="*/ 774700 w 1384300"/>
              <a:gd name="connsiteY3" fmla="*/ 254000 h 558800"/>
              <a:gd name="connsiteX4" fmla="*/ 800100 w 1384300"/>
              <a:gd name="connsiteY4" fmla="*/ 355600 h 558800"/>
              <a:gd name="connsiteX5" fmla="*/ 800100 w 1384300"/>
              <a:gd name="connsiteY5" fmla="*/ 495300 h 558800"/>
              <a:gd name="connsiteX6" fmla="*/ 1066800 w 1384300"/>
              <a:gd name="connsiteY6" fmla="*/ 546100 h 558800"/>
              <a:gd name="connsiteX7" fmla="*/ 1384300 w 1384300"/>
              <a:gd name="connsiteY7" fmla="*/ 546100 h 558800"/>
              <a:gd name="connsiteX8" fmla="*/ 1371600 w 1384300"/>
              <a:gd name="connsiteY8" fmla="*/ 12700 h 558800"/>
              <a:gd name="connsiteX9" fmla="*/ 330200 w 1384300"/>
              <a:gd name="connsiteY9" fmla="*/ 0 h 558800"/>
              <a:gd name="connsiteX10" fmla="*/ 0 w 1384300"/>
              <a:gd name="connsiteY10" fmla="*/ 152400 h 558800"/>
              <a:gd name="connsiteX11" fmla="*/ 0 w 1384300"/>
              <a:gd name="connsiteY11" fmla="*/ 558800 h 558800"/>
              <a:gd name="connsiteX12" fmla="*/ 177800 w 1384300"/>
              <a:gd name="connsiteY12" fmla="*/ 4953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300" h="558800">
                <a:moveTo>
                  <a:pt x="177800" y="495300"/>
                </a:moveTo>
                <a:lnTo>
                  <a:pt x="190500" y="203200"/>
                </a:lnTo>
                <a:lnTo>
                  <a:pt x="330200" y="254000"/>
                </a:lnTo>
                <a:lnTo>
                  <a:pt x="774700" y="254000"/>
                </a:lnTo>
                <a:lnTo>
                  <a:pt x="800100" y="355600"/>
                </a:lnTo>
                <a:lnTo>
                  <a:pt x="800100" y="495300"/>
                </a:lnTo>
                <a:lnTo>
                  <a:pt x="1066800" y="546100"/>
                </a:lnTo>
                <a:lnTo>
                  <a:pt x="1384300" y="546100"/>
                </a:lnTo>
                <a:lnTo>
                  <a:pt x="1371600" y="12700"/>
                </a:lnTo>
                <a:lnTo>
                  <a:pt x="330200" y="0"/>
                </a:lnTo>
                <a:lnTo>
                  <a:pt x="0" y="152400"/>
                </a:lnTo>
                <a:lnTo>
                  <a:pt x="0" y="558800"/>
                </a:lnTo>
                <a:lnTo>
                  <a:pt x="177800" y="4953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99"/>
          <p:cNvSpPr txBox="1"/>
          <p:nvPr/>
        </p:nvSpPr>
        <p:spPr>
          <a:xfrm>
            <a:off x="1500166" y="211474"/>
            <a:ext cx="7643834" cy="2164899"/>
          </a:xfrm>
          <a:prstGeom prst="rect">
            <a:avLst/>
          </a:prstGeom>
          <a:noFill/>
          <a:ln w="9525">
            <a:noFill/>
          </a:ln>
        </p:spPr>
        <p:txBody>
          <a:bodyPr wrap="square" lIns="71321" tIns="35661" rIns="71321" bIns="35661">
            <a:spAutoFit/>
          </a:bodyPr>
          <a:lstStyle/>
          <a:p>
            <a:pPr algn="just">
              <a:lnSpc>
                <a:spcPct val="150000"/>
              </a:lnSpc>
            </a:pPr>
            <a:r>
              <a:rPr lang="zh-CN" altLang="en-US" sz="2400" b="1" dirty="0">
                <a:solidFill>
                  <a:prstClr val="black"/>
                </a:solidFill>
                <a:latin typeface="黑体" panose="02010609060101010101" charset="-122"/>
                <a:ea typeface="黑体" panose="02010609060101010101" charset="-122"/>
                <a:cs typeface="仿宋" panose="02010609060101010101" charset="-122"/>
              </a:rPr>
              <a:t>课程标准</a:t>
            </a:r>
            <a:endParaRPr lang="en-US" altLang="zh-CN" sz="2400" b="1" dirty="0">
              <a:solidFill>
                <a:prstClr val="black"/>
              </a:solidFill>
              <a:latin typeface="仿宋" panose="02010609060101010101" charset="-122"/>
              <a:ea typeface="仿宋" panose="02010609060101010101" charset="-122"/>
              <a:cs typeface="仿宋" panose="02010609060101010101" charset="-122"/>
            </a:endParaRPr>
          </a:p>
          <a:p>
            <a:pPr indent="356870"/>
            <a:endParaRPr lang="en-US" altLang="zh-CN" sz="1000" b="1" dirty="0">
              <a:solidFill>
                <a:prstClr val="black"/>
              </a:solidFill>
              <a:latin typeface="仿宋" panose="02010609060101010101" charset="-122"/>
              <a:ea typeface="仿宋" panose="02010609060101010101" charset="-122"/>
              <a:cs typeface="仿宋" panose="02010609060101010101" charset="-122"/>
            </a:endParaRPr>
          </a:p>
          <a:p>
            <a:pPr indent="356870">
              <a:lnSpc>
                <a:spcPct val="125000"/>
              </a:lnSpc>
            </a:pPr>
            <a:r>
              <a:rPr lang="zh-CN" altLang="en-US" sz="2400" b="1" dirty="0">
                <a:solidFill>
                  <a:prstClr val="black"/>
                </a:solidFill>
                <a:latin typeface="仿宋" panose="02010609060101010101" charset="-122"/>
                <a:ea typeface="仿宋" panose="02010609060101010101" charset="-122"/>
                <a:cs typeface="仿宋" panose="02010609060101010101" charset="-122"/>
              </a:rPr>
              <a:t>认识列强侵华对中国社会的影响，概述晚清时期中国人民反抗外来侵略的斗争事迹，理解其性质和意义；认识社会各阶级为挽救危局所作的努力及存在的局限性。</a:t>
            </a:r>
          </a:p>
        </p:txBody>
      </p:sp>
      <p:grpSp>
        <p:nvGrpSpPr>
          <p:cNvPr id="2" name="组合 15"/>
          <p:cNvGrpSpPr/>
          <p:nvPr/>
        </p:nvGrpSpPr>
        <p:grpSpPr>
          <a:xfrm>
            <a:off x="1586727" y="3020908"/>
            <a:ext cx="1000132" cy="571504"/>
            <a:chOff x="1428728" y="3643320"/>
            <a:chExt cx="1000132" cy="571504"/>
          </a:xfrm>
        </p:grpSpPr>
        <p:sp>
          <p:nvSpPr>
            <p:cNvPr id="12" name="椭圆 11"/>
            <p:cNvSpPr/>
            <p:nvPr/>
          </p:nvSpPr>
          <p:spPr>
            <a:xfrm>
              <a:off x="1428728" y="3643320"/>
              <a:ext cx="571504" cy="571504"/>
            </a:xfrm>
            <a:prstGeom prst="ellipse">
              <a:avLst/>
            </a:prstGeom>
            <a:solidFill>
              <a:schemeClr val="accent2">
                <a:lumMod val="40000"/>
                <a:lumOff val="60000"/>
              </a:scheme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1857356" y="3643320"/>
              <a:ext cx="571504" cy="571504"/>
            </a:xfrm>
            <a:prstGeom prst="ellipse">
              <a:avLst/>
            </a:prstGeom>
            <a:solidFill>
              <a:schemeClr val="accent2">
                <a:lumMod val="40000"/>
                <a:lumOff val="60000"/>
              </a:scheme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a:off x="1447429" y="3643320"/>
              <a:ext cx="909993" cy="523220"/>
            </a:xfrm>
            <a:prstGeom prst="rect">
              <a:avLst/>
            </a:prstGeom>
          </p:spPr>
          <p:txBody>
            <a:bodyPr wrap="none">
              <a:spAutoFit/>
            </a:bodyPr>
            <a:lstStyle/>
            <a:p>
              <a:r>
                <a:rPr lang="zh-CN" altLang="en-US" sz="2800" b="1" spc="78" dirty="0" smtClean="0">
                  <a:solidFill>
                    <a:prstClr val="black"/>
                  </a:solidFill>
                  <a:latin typeface="江西拙楷" pitchFamily="2" charset="-122"/>
                  <a:ea typeface="江西拙楷" pitchFamily="2" charset="-122"/>
                </a:rPr>
                <a:t>挽救</a:t>
              </a:r>
              <a:endParaRPr lang="zh-CN" altLang="en-US" sz="2800" b="1" spc="78" dirty="0">
                <a:solidFill>
                  <a:prstClr val="black"/>
                </a:solidFill>
                <a:latin typeface="江西拙楷" pitchFamily="2" charset="-122"/>
                <a:ea typeface="江西拙楷" pitchFamily="2" charset="-122"/>
              </a:endParaRPr>
            </a:p>
          </p:txBody>
        </p:sp>
      </p:grpSp>
      <p:grpSp>
        <p:nvGrpSpPr>
          <p:cNvPr id="3" name="组合 16"/>
          <p:cNvGrpSpPr/>
          <p:nvPr/>
        </p:nvGrpSpPr>
        <p:grpSpPr>
          <a:xfrm>
            <a:off x="1658165" y="4092478"/>
            <a:ext cx="1000132" cy="571504"/>
            <a:chOff x="1428728" y="3643320"/>
            <a:chExt cx="1000132" cy="571504"/>
          </a:xfrm>
        </p:grpSpPr>
        <p:sp>
          <p:nvSpPr>
            <p:cNvPr id="18" name="椭圆 17"/>
            <p:cNvSpPr/>
            <p:nvPr/>
          </p:nvSpPr>
          <p:spPr>
            <a:xfrm>
              <a:off x="1428728" y="3643320"/>
              <a:ext cx="571504" cy="571504"/>
            </a:xfrm>
            <a:prstGeom prst="ellipse">
              <a:avLst/>
            </a:prstGeom>
            <a:solidFill>
              <a:schemeClr val="accent2">
                <a:lumMod val="40000"/>
                <a:lumOff val="60000"/>
              </a:scheme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1857356" y="3643320"/>
              <a:ext cx="571504" cy="571504"/>
            </a:xfrm>
            <a:prstGeom prst="ellipse">
              <a:avLst/>
            </a:prstGeom>
            <a:solidFill>
              <a:schemeClr val="accent2">
                <a:lumMod val="40000"/>
                <a:lumOff val="60000"/>
              </a:scheme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a:off x="1447429" y="3643320"/>
              <a:ext cx="909993" cy="523220"/>
            </a:xfrm>
            <a:prstGeom prst="rect">
              <a:avLst/>
            </a:prstGeom>
          </p:spPr>
          <p:txBody>
            <a:bodyPr wrap="none">
              <a:spAutoFit/>
            </a:bodyPr>
            <a:lstStyle/>
            <a:p>
              <a:r>
                <a:rPr lang="zh-CN" altLang="en-US" sz="2800" b="1" spc="78" dirty="0" smtClean="0">
                  <a:solidFill>
                    <a:prstClr val="black"/>
                  </a:solidFill>
                  <a:latin typeface="江西拙楷" pitchFamily="2" charset="-122"/>
                  <a:ea typeface="江西拙楷" pitchFamily="2" charset="-122"/>
                </a:rPr>
                <a:t>危亡</a:t>
              </a:r>
              <a:endParaRPr lang="zh-CN" altLang="en-US" sz="2800" b="1" spc="78" dirty="0">
                <a:solidFill>
                  <a:prstClr val="black"/>
                </a:solidFill>
                <a:latin typeface="江西拙楷" pitchFamily="2" charset="-122"/>
                <a:ea typeface="江西拙楷" pitchFamily="2" charset="-122"/>
              </a:endParaRPr>
            </a:p>
          </p:txBody>
        </p:sp>
      </p:grpSp>
      <p:pic>
        <p:nvPicPr>
          <p:cNvPr id="3075" name="Picture 3" descr="C:\Users\Administrator\Desktop\所需图片\明清\新建文件夹\微信图片_20201015100116_副本.jpg"/>
          <p:cNvPicPr>
            <a:picLocks noChangeAspect="1" noChangeArrowheads="1"/>
          </p:cNvPicPr>
          <p:nvPr/>
        </p:nvPicPr>
        <p:blipFill>
          <a:blip r:embed="rId2" cstate="print">
            <a:clrChange>
              <a:clrFrom>
                <a:srgbClr val="FFFFFF"/>
              </a:clrFrom>
              <a:clrTo>
                <a:srgbClr val="FFFFFF">
                  <a:alpha val="0"/>
                </a:srgbClr>
              </a:clrTo>
            </a:clrChange>
          </a:blip>
          <a:srcRect t="51759" r="54688"/>
          <a:stretch>
            <a:fillRect/>
          </a:stretch>
        </p:blipFill>
        <p:spPr bwMode="auto">
          <a:xfrm rot="16200000">
            <a:off x="259037" y="368499"/>
            <a:ext cx="1238248" cy="175632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明清\新建文件夹\微信图片_20201015100250_副本.jp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rot="16200000">
            <a:off x="6590582" y="1705298"/>
            <a:ext cx="3048000" cy="4060825"/>
          </a:xfrm>
          <a:prstGeom prst="rect">
            <a:avLst/>
          </a:prstGeom>
          <a:noFill/>
        </p:spPr>
      </p:pic>
      <p:sp>
        <p:nvSpPr>
          <p:cNvPr id="7" name="TextBox 6"/>
          <p:cNvSpPr txBox="1"/>
          <p:nvPr/>
        </p:nvSpPr>
        <p:spPr bwMode="auto">
          <a:xfrm>
            <a:off x="287278" y="740093"/>
            <a:ext cx="492443" cy="3688424"/>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gn="ctr" eaLnBrk="0" hangingPunct="0">
              <a:spcBef>
                <a:spcPct val="50000"/>
              </a:spcBef>
            </a:pPr>
            <a:r>
              <a:rPr lang="zh-CN" altLang="en-US" sz="2000" b="1" dirty="0">
                <a:solidFill>
                  <a:schemeClr val="tx1">
                    <a:lumMod val="95000"/>
                    <a:lumOff val="5000"/>
                  </a:schemeClr>
                </a:solidFill>
                <a:latin typeface="江西拙楷" pitchFamily="2" charset="-122"/>
                <a:ea typeface="江西拙楷" pitchFamily="2" charset="-122"/>
              </a:rPr>
              <a:t>挽救民族危亡的斗争</a:t>
            </a:r>
          </a:p>
        </p:txBody>
      </p:sp>
      <p:sp>
        <p:nvSpPr>
          <p:cNvPr id="8" name="左大括号 7"/>
          <p:cNvSpPr/>
          <p:nvPr/>
        </p:nvSpPr>
        <p:spPr>
          <a:xfrm>
            <a:off x="872366" y="843998"/>
            <a:ext cx="288032" cy="3744416"/>
          </a:xfrm>
          <a:prstGeom prst="leftBrace">
            <a:avLst>
              <a:gd name="adj1" fmla="val 1199"/>
              <a:gd name="adj2" fmla="val 4670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江西拙楷" pitchFamily="2" charset="-122"/>
              <a:ea typeface="江西拙楷" pitchFamily="2" charset="-122"/>
            </a:endParaRPr>
          </a:p>
        </p:txBody>
      </p:sp>
      <p:sp>
        <p:nvSpPr>
          <p:cNvPr id="10" name="左大括号 9"/>
          <p:cNvSpPr/>
          <p:nvPr/>
        </p:nvSpPr>
        <p:spPr>
          <a:xfrm>
            <a:off x="2555776" y="627534"/>
            <a:ext cx="288032" cy="1242717"/>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方正清刻本悦宋简体" pitchFamily="2" charset="-122"/>
              <a:ea typeface="方正清刻本悦宋简体" pitchFamily="2" charset="-122"/>
            </a:endParaRPr>
          </a:p>
        </p:txBody>
      </p:sp>
      <p:sp>
        <p:nvSpPr>
          <p:cNvPr id="11" name="TextBox 10"/>
          <p:cNvSpPr txBox="1"/>
          <p:nvPr/>
        </p:nvSpPr>
        <p:spPr bwMode="auto">
          <a:xfrm>
            <a:off x="2843808" y="465713"/>
            <a:ext cx="3312368" cy="1477328"/>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ct val="200000"/>
              </a:lnSpc>
              <a:spcBef>
                <a:spcPct val="50000"/>
              </a:spcBef>
            </a:pPr>
            <a:r>
              <a:rPr lang="zh-CN" altLang="en-US" sz="2000" b="1" dirty="0" smtClean="0">
                <a:latin typeface="方正清刻本悦宋简体" pitchFamily="2" charset="-122"/>
                <a:ea typeface="方正清刻本悦宋简体" pitchFamily="2" charset="-122"/>
              </a:rPr>
              <a:t>资产阶级维新派</a:t>
            </a:r>
            <a:r>
              <a:rPr lang="en-US" altLang="zh-CN" sz="2000" b="1" dirty="0" smtClean="0">
                <a:latin typeface="方正清刻本悦宋简体" pitchFamily="2" charset="-122"/>
                <a:ea typeface="方正清刻本悦宋简体" pitchFamily="2" charset="-122"/>
              </a:rPr>
              <a:t>-</a:t>
            </a:r>
            <a:r>
              <a:rPr lang="zh-CN" altLang="en-US" sz="2000" b="1" dirty="0" smtClean="0">
                <a:latin typeface="方正清刻本悦宋简体" pitchFamily="2" charset="-122"/>
                <a:ea typeface="方正清刻本悦宋简体" pitchFamily="2" charset="-122"/>
              </a:rPr>
              <a:t>温和改良</a:t>
            </a:r>
            <a:endParaRPr lang="en-US" altLang="zh-CN" sz="2000" b="1" dirty="0">
              <a:latin typeface="方正清刻本悦宋简体" pitchFamily="2" charset="-122"/>
              <a:ea typeface="方正清刻本悦宋简体" pitchFamily="2" charset="-122"/>
            </a:endParaRPr>
          </a:p>
          <a:p>
            <a:pPr eaLnBrk="0" hangingPunct="0">
              <a:lnSpc>
                <a:spcPct val="200000"/>
              </a:lnSpc>
              <a:spcBef>
                <a:spcPct val="50000"/>
              </a:spcBef>
            </a:pPr>
            <a:r>
              <a:rPr lang="zh-CN" altLang="en-US" sz="2000" b="1" dirty="0" smtClean="0">
                <a:latin typeface="方正清刻本悦宋简体" pitchFamily="2" charset="-122"/>
                <a:ea typeface="方正清刻本悦宋简体" pitchFamily="2" charset="-122"/>
              </a:rPr>
              <a:t>民族资本主义发展缓慢</a:t>
            </a:r>
            <a:endParaRPr lang="en-US" altLang="zh-CN" sz="2000" b="1" dirty="0">
              <a:latin typeface="方正清刻本悦宋简体" pitchFamily="2" charset="-122"/>
              <a:ea typeface="方正清刻本悦宋简体" pitchFamily="2" charset="-122"/>
            </a:endParaRPr>
          </a:p>
        </p:txBody>
      </p:sp>
      <p:sp>
        <p:nvSpPr>
          <p:cNvPr id="13" name="左大括号 12"/>
          <p:cNvSpPr/>
          <p:nvPr/>
        </p:nvSpPr>
        <p:spPr>
          <a:xfrm>
            <a:off x="2555776" y="1995686"/>
            <a:ext cx="288032" cy="1254703"/>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方正清刻本悦宋简体" pitchFamily="2" charset="-122"/>
              <a:ea typeface="方正清刻本悦宋简体" pitchFamily="2" charset="-122"/>
            </a:endParaRPr>
          </a:p>
        </p:txBody>
      </p:sp>
      <p:sp>
        <p:nvSpPr>
          <p:cNvPr id="14" name="TextBox 13"/>
          <p:cNvSpPr txBox="1"/>
          <p:nvPr/>
        </p:nvSpPr>
        <p:spPr bwMode="auto">
          <a:xfrm>
            <a:off x="2771800" y="2170623"/>
            <a:ext cx="3456384" cy="977191"/>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ts val="1500"/>
              </a:lnSpc>
              <a:spcBef>
                <a:spcPct val="50000"/>
              </a:spcBef>
            </a:pPr>
            <a:r>
              <a:rPr lang="zh-CN" altLang="en-US" sz="2000" b="1" dirty="0">
                <a:latin typeface="方正清刻本悦宋简体" pitchFamily="2" charset="-122"/>
                <a:ea typeface="方正清刻本悦宋简体" pitchFamily="2" charset="-122"/>
              </a:rPr>
              <a:t>扶清灭</a:t>
            </a:r>
            <a:r>
              <a:rPr lang="zh-CN" altLang="en-US" sz="2000" b="1" dirty="0" smtClean="0">
                <a:latin typeface="方正清刻本悦宋简体" pitchFamily="2" charset="-122"/>
                <a:ea typeface="方正清刻本悦宋简体" pitchFamily="2" charset="-122"/>
              </a:rPr>
              <a:t>洋</a:t>
            </a:r>
            <a:r>
              <a:rPr lang="en-US" altLang="zh-CN" sz="2000" b="1" dirty="0" smtClean="0">
                <a:latin typeface="方正清刻本悦宋简体" pitchFamily="2" charset="-122"/>
                <a:ea typeface="方正清刻本悦宋简体" pitchFamily="2" charset="-122"/>
              </a:rPr>
              <a:t>-</a:t>
            </a:r>
            <a:r>
              <a:rPr lang="zh-CN" altLang="en-US" sz="2000" b="1" dirty="0" smtClean="0">
                <a:latin typeface="方正清刻本悦宋简体" pitchFamily="2" charset="-122"/>
                <a:ea typeface="方正清刻本悦宋简体" pitchFamily="2" charset="-122"/>
              </a:rPr>
              <a:t>农民阶级爱国排外</a:t>
            </a:r>
            <a:endParaRPr lang="en-US" altLang="zh-CN" sz="2000" b="1" dirty="0">
              <a:latin typeface="方正清刻本悦宋简体" pitchFamily="2" charset="-122"/>
              <a:ea typeface="方正清刻本悦宋简体" pitchFamily="2" charset="-122"/>
            </a:endParaRPr>
          </a:p>
          <a:p>
            <a:pPr eaLnBrk="0" hangingPunct="0">
              <a:lnSpc>
                <a:spcPts val="1500"/>
              </a:lnSpc>
              <a:spcBef>
                <a:spcPct val="50000"/>
              </a:spcBef>
            </a:pPr>
            <a:endParaRPr lang="en-US" altLang="zh-CN" sz="2000" b="1" dirty="0">
              <a:latin typeface="方正清刻本悦宋简体" pitchFamily="2" charset="-122"/>
              <a:ea typeface="方正清刻本悦宋简体" pitchFamily="2" charset="-122"/>
            </a:endParaRPr>
          </a:p>
          <a:p>
            <a:pPr eaLnBrk="0" hangingPunct="0">
              <a:lnSpc>
                <a:spcPts val="1500"/>
              </a:lnSpc>
              <a:spcBef>
                <a:spcPct val="50000"/>
              </a:spcBef>
            </a:pPr>
            <a:r>
              <a:rPr lang="zh-CN" altLang="en-US" sz="2000" b="1" dirty="0" smtClean="0">
                <a:latin typeface="方正清刻本悦宋简体" pitchFamily="2" charset="-122"/>
                <a:ea typeface="方正清刻本悦宋简体" pitchFamily="2" charset="-122"/>
              </a:rPr>
              <a:t>农民阶级落后性</a:t>
            </a:r>
            <a:endParaRPr lang="en-US" altLang="zh-CN" sz="2000" b="1" dirty="0">
              <a:latin typeface="方正清刻本悦宋简体" pitchFamily="2" charset="-122"/>
              <a:ea typeface="方正清刻本悦宋简体" pitchFamily="2" charset="-122"/>
            </a:endParaRPr>
          </a:p>
        </p:txBody>
      </p:sp>
      <p:sp>
        <p:nvSpPr>
          <p:cNvPr id="16" name="左大括号 15"/>
          <p:cNvSpPr/>
          <p:nvPr/>
        </p:nvSpPr>
        <p:spPr>
          <a:xfrm>
            <a:off x="2555776" y="3435846"/>
            <a:ext cx="288032" cy="1254703"/>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江西拙楷" pitchFamily="2" charset="-122"/>
              <a:ea typeface="江西拙楷" pitchFamily="2" charset="-122"/>
            </a:endParaRPr>
          </a:p>
        </p:txBody>
      </p:sp>
      <p:sp>
        <p:nvSpPr>
          <p:cNvPr id="17" name="TextBox 16"/>
          <p:cNvSpPr txBox="1"/>
          <p:nvPr/>
        </p:nvSpPr>
        <p:spPr bwMode="auto">
          <a:xfrm>
            <a:off x="2843808" y="3579862"/>
            <a:ext cx="2376264" cy="1169551"/>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spcBef>
                <a:spcPct val="50000"/>
              </a:spcBef>
            </a:pPr>
            <a:r>
              <a:rPr lang="zh-CN" altLang="en-US" sz="2000" b="1" dirty="0">
                <a:latin typeface="方正清刻本悦宋简体" pitchFamily="2" charset="-122"/>
                <a:ea typeface="方正清刻本悦宋简体" pitchFamily="2" charset="-122"/>
              </a:rPr>
              <a:t>庚子</a:t>
            </a:r>
            <a:r>
              <a:rPr lang="zh-CN" altLang="en-US" sz="2000" b="1" dirty="0" smtClean="0">
                <a:latin typeface="方正清刻本悦宋简体" pitchFamily="2" charset="-122"/>
                <a:ea typeface="方正清刻本悦宋简体" pitchFamily="2" charset="-122"/>
              </a:rPr>
              <a:t>国难</a:t>
            </a:r>
            <a:endParaRPr lang="en-US" altLang="zh-CN" sz="2000" b="1" dirty="0">
              <a:latin typeface="方正清刻本悦宋简体" pitchFamily="2" charset="-122"/>
              <a:ea typeface="方正清刻本悦宋简体" pitchFamily="2" charset="-122"/>
            </a:endParaRPr>
          </a:p>
          <a:p>
            <a:pPr eaLnBrk="0" hangingPunct="0">
              <a:spcBef>
                <a:spcPct val="50000"/>
              </a:spcBef>
            </a:pPr>
            <a:r>
              <a:rPr lang="zh-CN" altLang="en-US" sz="2000" b="1" dirty="0" smtClean="0">
                <a:latin typeface="方正清刻本悦宋简体" pitchFamily="2" charset="-122"/>
                <a:ea typeface="方正清刻本悦宋简体" pitchFamily="2" charset="-122"/>
              </a:rPr>
              <a:t>中国彻底沦为半殖民地半封建社会</a:t>
            </a:r>
            <a:endParaRPr lang="en-US" altLang="zh-CN" sz="2000" b="1" dirty="0">
              <a:latin typeface="方正清刻本悦宋简体" pitchFamily="2" charset="-122"/>
              <a:ea typeface="方正清刻本悦宋简体" pitchFamily="2" charset="-122"/>
            </a:endParaRPr>
          </a:p>
        </p:txBody>
      </p:sp>
      <p:cxnSp>
        <p:nvCxnSpPr>
          <p:cNvPr id="18" name="直接箭头连接符 17"/>
          <p:cNvCxnSpPr/>
          <p:nvPr/>
        </p:nvCxnSpPr>
        <p:spPr>
          <a:xfrm>
            <a:off x="1691680" y="2787774"/>
            <a:ext cx="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bwMode="auto">
          <a:xfrm>
            <a:off x="1259632" y="2931790"/>
            <a:ext cx="633507" cy="807736"/>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eaLnBrk="0" hangingPunct="0">
              <a:lnSpc>
                <a:spcPts val="3500"/>
              </a:lnSpc>
              <a:spcBef>
                <a:spcPct val="50000"/>
              </a:spcBef>
            </a:pPr>
            <a:r>
              <a:rPr lang="zh-CN" altLang="en-US" sz="1800" b="1" dirty="0">
                <a:solidFill>
                  <a:srgbClr val="C00000"/>
                </a:solidFill>
                <a:latin typeface="江西拙楷" pitchFamily="2" charset="-122"/>
                <a:ea typeface="江西拙楷" pitchFamily="2" charset="-122"/>
              </a:rPr>
              <a:t>诱因</a:t>
            </a:r>
          </a:p>
        </p:txBody>
      </p:sp>
      <p:sp>
        <p:nvSpPr>
          <p:cNvPr id="20" name="TextBox 19"/>
          <p:cNvSpPr txBox="1"/>
          <p:nvPr/>
        </p:nvSpPr>
        <p:spPr bwMode="auto">
          <a:xfrm>
            <a:off x="1763688" y="2931790"/>
            <a:ext cx="633507" cy="807736"/>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eaLnBrk="0" hangingPunct="0">
              <a:lnSpc>
                <a:spcPts val="3500"/>
              </a:lnSpc>
              <a:spcBef>
                <a:spcPct val="50000"/>
              </a:spcBef>
            </a:pPr>
            <a:r>
              <a:rPr lang="zh-CN" altLang="en-US" sz="1800" b="1" dirty="0">
                <a:solidFill>
                  <a:srgbClr val="C00000"/>
                </a:solidFill>
                <a:latin typeface="江西拙楷" pitchFamily="2" charset="-122"/>
                <a:ea typeface="江西拙楷" pitchFamily="2" charset="-122"/>
              </a:rPr>
              <a:t>借口</a:t>
            </a:r>
          </a:p>
        </p:txBody>
      </p:sp>
      <p:sp>
        <p:nvSpPr>
          <p:cNvPr id="26" name="左大括号 25"/>
          <p:cNvSpPr/>
          <p:nvPr/>
        </p:nvSpPr>
        <p:spPr>
          <a:xfrm rot="10800000">
            <a:off x="6084168" y="555526"/>
            <a:ext cx="288032" cy="1242717"/>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方正清刻本悦宋简体" pitchFamily="2" charset="-122"/>
              <a:ea typeface="方正清刻本悦宋简体" pitchFamily="2" charset="-122"/>
            </a:endParaRPr>
          </a:p>
        </p:txBody>
      </p:sp>
      <p:sp>
        <p:nvSpPr>
          <p:cNvPr id="27" name="左大括号 26"/>
          <p:cNvSpPr/>
          <p:nvPr/>
        </p:nvSpPr>
        <p:spPr>
          <a:xfrm rot="10800000">
            <a:off x="6084168" y="2012437"/>
            <a:ext cx="288032" cy="1242717"/>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方正清刻本悦宋简体" pitchFamily="2" charset="-122"/>
              <a:ea typeface="方正清刻本悦宋简体" pitchFamily="2" charset="-122"/>
            </a:endParaRPr>
          </a:p>
        </p:txBody>
      </p:sp>
      <p:sp>
        <p:nvSpPr>
          <p:cNvPr id="29" name="左大括号 28"/>
          <p:cNvSpPr/>
          <p:nvPr/>
        </p:nvSpPr>
        <p:spPr>
          <a:xfrm rot="10800000">
            <a:off x="5001385" y="3401215"/>
            <a:ext cx="288032" cy="1242717"/>
          </a:xfrm>
          <a:prstGeom prst="leftBrace">
            <a:avLst>
              <a:gd name="adj1" fmla="val 0"/>
              <a:gd name="adj2" fmla="val 5082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江西拙楷" pitchFamily="2" charset="-122"/>
              <a:ea typeface="江西拙楷" pitchFamily="2" charset="-122"/>
            </a:endParaRPr>
          </a:p>
        </p:txBody>
      </p:sp>
      <p:sp>
        <p:nvSpPr>
          <p:cNvPr id="32" name="TextBox 31"/>
          <p:cNvSpPr txBox="1"/>
          <p:nvPr/>
        </p:nvSpPr>
        <p:spPr>
          <a:xfrm>
            <a:off x="6305372" y="2427734"/>
            <a:ext cx="1404000" cy="401135"/>
          </a:xfrm>
          <a:prstGeom prst="rect">
            <a:avLst/>
          </a:prstGeom>
          <a:noFill/>
        </p:spPr>
        <p:txBody>
          <a:bodyPr wrap="square" rtlCol="0">
            <a:spAutoFit/>
          </a:bodyPr>
          <a:lstStyle/>
          <a:p>
            <a:pPr algn="ctr" eaLnBrk="0" hangingPunct="0">
              <a:lnSpc>
                <a:spcPts val="2300"/>
              </a:lnSpc>
            </a:pPr>
            <a:r>
              <a:rPr lang="zh-CN" altLang="en-US" sz="2000" b="1" dirty="0">
                <a:solidFill>
                  <a:schemeClr val="tx1">
                    <a:lumMod val="95000"/>
                    <a:lumOff val="5000"/>
                  </a:schemeClr>
                </a:solidFill>
                <a:latin typeface="江西拙楷" pitchFamily="2" charset="-122"/>
                <a:ea typeface="江西拙楷" pitchFamily="2" charset="-122"/>
              </a:rPr>
              <a:t>阶级</a:t>
            </a:r>
            <a:r>
              <a:rPr lang="zh-CN" altLang="en-US" sz="2800" b="1" dirty="0">
                <a:solidFill>
                  <a:srgbClr val="C00000"/>
                </a:solidFill>
                <a:latin typeface="江西拙楷" pitchFamily="2" charset="-122"/>
                <a:ea typeface="江西拙楷" pitchFamily="2" charset="-122"/>
              </a:rPr>
              <a:t>局限</a:t>
            </a:r>
            <a:endParaRPr lang="zh-CN" altLang="en-US" sz="3200" b="1" dirty="0">
              <a:solidFill>
                <a:srgbClr val="C00000"/>
              </a:solidFill>
              <a:latin typeface="江西拙楷" pitchFamily="2" charset="-122"/>
              <a:ea typeface="江西拙楷" pitchFamily="2" charset="-122"/>
            </a:endParaRPr>
          </a:p>
        </p:txBody>
      </p:sp>
      <p:sp>
        <p:nvSpPr>
          <p:cNvPr id="25" name="TextBox 24"/>
          <p:cNvSpPr txBox="1"/>
          <p:nvPr/>
        </p:nvSpPr>
        <p:spPr>
          <a:xfrm>
            <a:off x="6300192" y="987574"/>
            <a:ext cx="1404000" cy="401135"/>
          </a:xfrm>
          <a:prstGeom prst="rect">
            <a:avLst/>
          </a:prstGeom>
          <a:noFill/>
        </p:spPr>
        <p:txBody>
          <a:bodyPr wrap="square" rtlCol="0">
            <a:spAutoFit/>
          </a:bodyPr>
          <a:lstStyle/>
          <a:p>
            <a:pPr algn="ctr" eaLnBrk="0" hangingPunct="0">
              <a:lnSpc>
                <a:spcPts val="2300"/>
              </a:lnSpc>
            </a:pPr>
            <a:r>
              <a:rPr lang="zh-CN" altLang="en-US" sz="2000" b="1" dirty="0">
                <a:solidFill>
                  <a:schemeClr val="tx1">
                    <a:lumMod val="95000"/>
                    <a:lumOff val="5000"/>
                  </a:schemeClr>
                </a:solidFill>
                <a:latin typeface="江西拙楷" pitchFamily="2" charset="-122"/>
                <a:ea typeface="江西拙楷" pitchFamily="2" charset="-122"/>
              </a:rPr>
              <a:t>改良</a:t>
            </a:r>
            <a:r>
              <a:rPr lang="zh-CN" altLang="en-US" sz="2800" b="1" dirty="0">
                <a:solidFill>
                  <a:srgbClr val="C00000"/>
                </a:solidFill>
                <a:latin typeface="江西拙楷" pitchFamily="2" charset="-122"/>
                <a:ea typeface="江西拙楷" pitchFamily="2" charset="-122"/>
              </a:rPr>
              <a:t>不通</a:t>
            </a:r>
            <a:endParaRPr lang="zh-CN" altLang="en-US" sz="2400" b="1" dirty="0">
              <a:solidFill>
                <a:srgbClr val="C00000"/>
              </a:solidFill>
              <a:latin typeface="江西拙楷" pitchFamily="2" charset="-122"/>
              <a:ea typeface="江西拙楷" pitchFamily="2" charset="-122"/>
            </a:endParaRPr>
          </a:p>
        </p:txBody>
      </p:sp>
      <p:sp>
        <p:nvSpPr>
          <p:cNvPr id="33" name="TextBox 32"/>
          <p:cNvSpPr txBox="1"/>
          <p:nvPr/>
        </p:nvSpPr>
        <p:spPr>
          <a:xfrm>
            <a:off x="5256232" y="3823518"/>
            <a:ext cx="1404000" cy="401135"/>
          </a:xfrm>
          <a:prstGeom prst="rect">
            <a:avLst/>
          </a:prstGeom>
          <a:noFill/>
        </p:spPr>
        <p:txBody>
          <a:bodyPr wrap="square" rtlCol="0">
            <a:spAutoFit/>
          </a:bodyPr>
          <a:lstStyle/>
          <a:p>
            <a:pPr algn="ctr" eaLnBrk="0" hangingPunct="0">
              <a:lnSpc>
                <a:spcPts val="2300"/>
              </a:lnSpc>
            </a:pPr>
            <a:r>
              <a:rPr lang="zh-CN" altLang="en-US" sz="2000" b="1" dirty="0">
                <a:solidFill>
                  <a:schemeClr val="tx1">
                    <a:lumMod val="95000"/>
                    <a:lumOff val="5000"/>
                  </a:schemeClr>
                </a:solidFill>
                <a:latin typeface="江西拙楷" pitchFamily="2" charset="-122"/>
                <a:ea typeface="江西拙楷" pitchFamily="2" charset="-122"/>
              </a:rPr>
              <a:t>民族</a:t>
            </a:r>
            <a:r>
              <a:rPr lang="zh-CN" altLang="en-US" sz="2800" b="1" dirty="0">
                <a:solidFill>
                  <a:srgbClr val="C00000"/>
                </a:solidFill>
                <a:latin typeface="江西拙楷" pitchFamily="2" charset="-122"/>
                <a:ea typeface="江西拙楷" pitchFamily="2" charset="-122"/>
              </a:rPr>
              <a:t>沉沦</a:t>
            </a:r>
            <a:endParaRPr lang="zh-CN" altLang="en-US" sz="2400" b="1" dirty="0">
              <a:solidFill>
                <a:srgbClr val="C00000"/>
              </a:solidFill>
              <a:latin typeface="江西拙楷" pitchFamily="2" charset="-122"/>
              <a:ea typeface="江西拙楷" pitchFamily="2" charset="-122"/>
            </a:endParaRPr>
          </a:p>
        </p:txBody>
      </p:sp>
      <p:sp>
        <p:nvSpPr>
          <p:cNvPr id="9" name="TextBox 8"/>
          <p:cNvSpPr txBox="1"/>
          <p:nvPr/>
        </p:nvSpPr>
        <p:spPr bwMode="auto">
          <a:xfrm>
            <a:off x="1122589" y="1080399"/>
            <a:ext cx="1217164" cy="356123"/>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ts val="2000"/>
              </a:lnSpc>
              <a:spcBef>
                <a:spcPct val="50000"/>
              </a:spcBef>
            </a:pPr>
            <a:r>
              <a:rPr lang="zh-CN" altLang="en-US" sz="2000" b="1" dirty="0" smtClean="0">
                <a:solidFill>
                  <a:schemeClr val="tx1">
                    <a:lumMod val="95000"/>
                    <a:lumOff val="5000"/>
                  </a:schemeClr>
                </a:solidFill>
                <a:latin typeface="江西拙楷" pitchFamily="2" charset="-122"/>
                <a:ea typeface="江西拙楷" pitchFamily="2" charset="-122"/>
              </a:rPr>
              <a:t>戊戌变法</a:t>
            </a:r>
            <a:endParaRPr lang="zh-CN" altLang="en-US" sz="2000" b="1" dirty="0">
              <a:solidFill>
                <a:schemeClr val="tx1">
                  <a:lumMod val="95000"/>
                  <a:lumOff val="5000"/>
                </a:schemeClr>
              </a:solidFill>
              <a:latin typeface="江西拙楷" pitchFamily="2" charset="-122"/>
              <a:ea typeface="江西拙楷" pitchFamily="2" charset="-122"/>
            </a:endParaRPr>
          </a:p>
        </p:txBody>
      </p:sp>
      <p:sp>
        <p:nvSpPr>
          <p:cNvPr id="12" name="TextBox 11"/>
          <p:cNvSpPr txBox="1"/>
          <p:nvPr/>
        </p:nvSpPr>
        <p:spPr bwMode="auto">
          <a:xfrm>
            <a:off x="1098751" y="2469367"/>
            <a:ext cx="2664296" cy="356123"/>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ts val="2000"/>
              </a:lnSpc>
              <a:spcBef>
                <a:spcPct val="50000"/>
              </a:spcBef>
            </a:pPr>
            <a:r>
              <a:rPr lang="zh-CN" altLang="en-US" sz="2000" b="1" dirty="0" smtClean="0">
                <a:solidFill>
                  <a:schemeClr val="tx1">
                    <a:lumMod val="95000"/>
                    <a:lumOff val="5000"/>
                  </a:schemeClr>
                </a:solidFill>
                <a:latin typeface="江西拙楷" pitchFamily="2" charset="-122"/>
                <a:ea typeface="江西拙楷" pitchFamily="2" charset="-122"/>
              </a:rPr>
              <a:t>义和团运动</a:t>
            </a:r>
            <a:endParaRPr lang="zh-CN" altLang="en-US" sz="2000" b="1" dirty="0">
              <a:solidFill>
                <a:schemeClr val="tx1">
                  <a:lumMod val="95000"/>
                  <a:lumOff val="5000"/>
                </a:schemeClr>
              </a:solidFill>
              <a:latin typeface="江西拙楷" pitchFamily="2" charset="-122"/>
              <a:ea typeface="江西拙楷" pitchFamily="2" charset="-122"/>
            </a:endParaRPr>
          </a:p>
        </p:txBody>
      </p:sp>
      <p:sp>
        <p:nvSpPr>
          <p:cNvPr id="15" name="TextBox 14"/>
          <p:cNvSpPr txBox="1"/>
          <p:nvPr/>
        </p:nvSpPr>
        <p:spPr bwMode="auto">
          <a:xfrm>
            <a:off x="899592" y="3889930"/>
            <a:ext cx="1755331" cy="759182"/>
          </a:xfrm>
          <a:prstGeom prst="rect">
            <a:avLst/>
          </a:prstGeom>
          <a:noFill/>
          <a:ln>
            <a:no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0" hangingPunct="0">
              <a:lnSpc>
                <a:spcPts val="2000"/>
              </a:lnSpc>
              <a:spcBef>
                <a:spcPct val="50000"/>
              </a:spcBef>
            </a:pPr>
            <a:r>
              <a:rPr lang="zh-CN" altLang="en-US" sz="2000" b="1" dirty="0" smtClean="0">
                <a:latin typeface="江西拙楷" pitchFamily="2" charset="-122"/>
                <a:ea typeface="江西拙楷" pitchFamily="2" charset="-122"/>
              </a:rPr>
              <a:t>八国联军侵华</a:t>
            </a:r>
            <a:endParaRPr lang="en-US" altLang="zh-CN" sz="2000" b="1" dirty="0" smtClean="0">
              <a:latin typeface="江西拙楷" pitchFamily="2" charset="-122"/>
              <a:ea typeface="江西拙楷" pitchFamily="2" charset="-122"/>
            </a:endParaRPr>
          </a:p>
          <a:p>
            <a:pPr algn="ctr" eaLnBrk="0" hangingPunct="0">
              <a:lnSpc>
                <a:spcPts val="2000"/>
              </a:lnSpc>
              <a:spcBef>
                <a:spcPct val="50000"/>
              </a:spcBef>
            </a:pPr>
            <a:r>
              <a:rPr lang="en-US" altLang="zh-CN" sz="2000" b="1" dirty="0" smtClean="0">
                <a:latin typeface="江西拙楷" pitchFamily="2" charset="-122"/>
                <a:ea typeface="江西拙楷" pitchFamily="2" charset="-122"/>
              </a:rPr>
              <a:t>《</a:t>
            </a:r>
            <a:r>
              <a:rPr lang="zh-CN" altLang="en-US" sz="2000" b="1" dirty="0" smtClean="0">
                <a:latin typeface="江西拙楷" pitchFamily="2" charset="-122"/>
                <a:ea typeface="江西拙楷" pitchFamily="2" charset="-122"/>
              </a:rPr>
              <a:t>辛丑条约</a:t>
            </a:r>
            <a:r>
              <a:rPr lang="en-US" altLang="zh-CN" sz="2000" b="1" dirty="0" smtClean="0">
                <a:latin typeface="江西拙楷" pitchFamily="2" charset="-122"/>
                <a:ea typeface="江西拙楷" pitchFamily="2" charset="-122"/>
              </a:rPr>
              <a:t>》</a:t>
            </a:r>
            <a:endParaRPr lang="zh-CN" altLang="en-US" sz="2000" b="1" dirty="0">
              <a:latin typeface="江西拙楷" pitchFamily="2" charset="-122"/>
              <a:ea typeface="江西拙楷" pitchFamily="2" charset="-122"/>
            </a:endParaRPr>
          </a:p>
        </p:txBody>
      </p:sp>
      <p:grpSp>
        <p:nvGrpSpPr>
          <p:cNvPr id="30" name="组合 12"/>
          <p:cNvGrpSpPr/>
          <p:nvPr/>
        </p:nvGrpSpPr>
        <p:grpSpPr>
          <a:xfrm>
            <a:off x="179512" y="92282"/>
            <a:ext cx="1571636" cy="895292"/>
            <a:chOff x="714348" y="4357700"/>
            <a:chExt cx="1071570" cy="895292"/>
          </a:xfrm>
        </p:grpSpPr>
        <p:pic>
          <p:nvPicPr>
            <p:cNvPr id="34" name="图片 33" descr="印章"/>
            <p:cNvPicPr>
              <a:picLocks noChangeAspect="1"/>
            </p:cNvPicPr>
            <p:nvPr/>
          </p:nvPicPr>
          <p:blipFill>
            <a:blip r:embed="rId3" cstate="screen">
              <a:lum bright="10000" contrast="-30000"/>
            </a:blip>
            <a:stretch>
              <a:fillRect/>
            </a:stretch>
          </p:blipFill>
          <p:spPr>
            <a:xfrm rot="5400000">
              <a:off x="937908" y="4134140"/>
              <a:ext cx="624449" cy="1071570"/>
            </a:xfrm>
            <a:prstGeom prst="rect">
              <a:avLst/>
            </a:prstGeom>
          </p:spPr>
        </p:pic>
        <p:sp>
          <p:nvSpPr>
            <p:cNvPr id="35" name="矩形 34"/>
            <p:cNvSpPr/>
            <p:nvPr/>
          </p:nvSpPr>
          <p:spPr>
            <a:xfrm>
              <a:off x="785785" y="4421995"/>
              <a:ext cx="1000133" cy="830997"/>
            </a:xfrm>
            <a:prstGeom prst="rect">
              <a:avLst/>
            </a:prstGeom>
          </p:spPr>
          <p:txBody>
            <a:bodyPr wrap="square">
              <a:spAutoFit/>
            </a:bodyPr>
            <a:lstStyle/>
            <a:p>
              <a:pPr algn="l" rtl="0"/>
              <a:r>
                <a:rPr lang="zh-CN" altLang="en-US" sz="2400" b="1" kern="1200" dirty="0">
                  <a:solidFill>
                    <a:prstClr val="black"/>
                  </a:solidFill>
                  <a:latin typeface="方正卡通简体" pitchFamily="65" charset="-122"/>
                  <a:ea typeface="方正卡通简体" pitchFamily="65" charset="-122"/>
                  <a:cs typeface="+mn-cs"/>
                </a:rPr>
                <a:t>课堂小结</a:t>
              </a:r>
              <a:endParaRPr lang="en-US" altLang="zh-CN" sz="2400" b="1" kern="1200" dirty="0">
                <a:solidFill>
                  <a:prstClr val="black"/>
                </a:solidFill>
                <a:latin typeface="方正卡通简体" pitchFamily="65" charset="-122"/>
                <a:ea typeface="方正卡通简体" pitchFamily="65" charset="-122"/>
                <a:cs typeface="+mn-cs"/>
              </a:endParaRPr>
            </a:p>
          </p:txBody>
        </p:sp>
      </p:grpSp>
      <p:pic>
        <p:nvPicPr>
          <p:cNvPr id="36" name="Picture 4" descr="C:\Users\Administrator\Desktop\所需图片\330388001592635641_副本.jpg"/>
          <p:cNvPicPr>
            <a:picLocks noChangeAspect="1" noChangeArrowheads="1"/>
          </p:cNvPicPr>
          <p:nvPr/>
        </p:nvPicPr>
        <p:blipFill>
          <a:blip r:embed="rId4" cstate="print">
            <a:clrChange>
              <a:clrFrom>
                <a:srgbClr val="F5F7F4"/>
              </a:clrFrom>
              <a:clrTo>
                <a:srgbClr val="F5F7F4">
                  <a:alpha val="0"/>
                </a:srgbClr>
              </a:clrTo>
            </a:clrChange>
          </a:blip>
          <a:srcRect/>
          <a:stretch>
            <a:fillRect/>
          </a:stretch>
        </p:blipFill>
        <p:spPr bwMode="auto">
          <a:xfrm>
            <a:off x="8362955" y="4360382"/>
            <a:ext cx="781045" cy="783118"/>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85720" y="361934"/>
            <a:ext cx="5572164" cy="4555093"/>
          </a:xfrm>
          <a:prstGeom prst="rect">
            <a:avLst/>
          </a:prstGeom>
          <a:noFill/>
        </p:spPr>
        <p:txBody>
          <a:bodyPr wrap="square" rtlCol="0">
            <a:spAutoFit/>
          </a:bodyPr>
          <a:lstStyle/>
          <a:p>
            <a:r>
              <a:rPr lang="zh-CN" altLang="en-US" sz="2400" b="1" dirty="0" smtClean="0">
                <a:latin typeface="江西拙楷" pitchFamily="2" charset="-122"/>
                <a:ea typeface="江西拙楷" pitchFamily="2" charset="-122"/>
              </a:rPr>
              <a:t>课件说明</a:t>
            </a:r>
            <a:endParaRPr lang="en-US" altLang="zh-CN" sz="2400" b="1" dirty="0" smtClean="0">
              <a:latin typeface="江西拙楷" pitchFamily="2" charset="-122"/>
              <a:ea typeface="江西拙楷" pitchFamily="2" charset="-122"/>
            </a:endParaRPr>
          </a:p>
          <a:p>
            <a:pPr>
              <a:spcBef>
                <a:spcPts val="600"/>
              </a:spcBef>
            </a:pPr>
            <a:r>
              <a:rPr lang="en-US" altLang="zh-CN" sz="1800" dirty="0" smtClean="0">
                <a:solidFill>
                  <a:schemeClr val="accent2"/>
                </a:solidFill>
                <a:latin typeface="方正卡通简体" pitchFamily="65" charset="-122"/>
                <a:ea typeface="方正卡通简体" pitchFamily="65" charset="-122"/>
              </a:rPr>
              <a:t>1</a:t>
            </a:r>
            <a:r>
              <a:rPr lang="zh-CN" altLang="en-US" sz="1800" dirty="0" smtClean="0">
                <a:solidFill>
                  <a:schemeClr val="accent2"/>
                </a:solidFill>
                <a:latin typeface="方正卡通简体" pitchFamily="65" charset="-122"/>
                <a:ea typeface="方正卡通简体" pitchFamily="65" charset="-122"/>
              </a:rPr>
              <a:t>、本单元会使用一些史料，从人物角度理解</a:t>
            </a:r>
            <a:r>
              <a:rPr lang="zh-CN" altLang="en-US" sz="1800" smtClean="0">
                <a:solidFill>
                  <a:schemeClr val="accent2"/>
                </a:solidFill>
                <a:latin typeface="方正卡通简体" pitchFamily="65" charset="-122"/>
                <a:ea typeface="方正卡通简体" pitchFamily="65" charset="-122"/>
              </a:rPr>
              <a:t>晚清历史，舍掉人物也不会影响主线，可以取舍。</a:t>
            </a:r>
            <a:endParaRPr lang="en-US" altLang="zh-CN" sz="1800" dirty="0" smtClean="0">
              <a:solidFill>
                <a:schemeClr val="accent2"/>
              </a:solidFill>
              <a:latin typeface="方正卡通简体" pitchFamily="65" charset="-122"/>
              <a:ea typeface="方正卡通简体" pitchFamily="65" charset="-122"/>
            </a:endParaRPr>
          </a:p>
          <a:p>
            <a:pPr>
              <a:spcBef>
                <a:spcPts val="600"/>
              </a:spcBef>
            </a:pPr>
            <a:r>
              <a:rPr lang="en-US" altLang="zh-CN" sz="1800" dirty="0" smtClean="0">
                <a:solidFill>
                  <a:schemeClr val="accent2"/>
                </a:solidFill>
                <a:latin typeface="方正卡通简体" pitchFamily="65" charset="-122"/>
                <a:ea typeface="方正卡通简体" pitchFamily="65" charset="-122"/>
              </a:rPr>
              <a:t>2</a:t>
            </a:r>
            <a:r>
              <a:rPr lang="zh-CN" altLang="en-US" sz="1800" dirty="0" smtClean="0">
                <a:solidFill>
                  <a:schemeClr val="accent2"/>
                </a:solidFill>
                <a:latin typeface="方正卡通简体" pitchFamily="65" charset="-122"/>
                <a:ea typeface="方正卡通简体" pitchFamily="65" charset="-122"/>
              </a:rPr>
              <a:t>、本套课件比较适合新授课，侧重基础教学，思考问题多采用教材上的思考点 与合作探究，因课时容量未补充太多史料及探究提升。</a:t>
            </a:r>
            <a:endParaRPr lang="en-US" altLang="zh-CN" sz="1800" dirty="0" smtClean="0">
              <a:solidFill>
                <a:schemeClr val="accent2"/>
              </a:solidFill>
              <a:latin typeface="方正卡通简体" pitchFamily="65" charset="-122"/>
              <a:ea typeface="方正卡通简体" pitchFamily="65" charset="-122"/>
            </a:endParaRPr>
          </a:p>
          <a:p>
            <a:pPr>
              <a:spcBef>
                <a:spcPts val="600"/>
              </a:spcBef>
            </a:pPr>
            <a:r>
              <a:rPr lang="en-US" altLang="zh-CN" sz="1800" dirty="0" smtClean="0">
                <a:solidFill>
                  <a:schemeClr val="accent2"/>
                </a:solidFill>
                <a:latin typeface="方正卡通简体" pitchFamily="65" charset="-122"/>
                <a:ea typeface="方正卡通简体" pitchFamily="65" charset="-122"/>
              </a:rPr>
              <a:t>3</a:t>
            </a:r>
            <a:r>
              <a:rPr lang="zh-CN" altLang="en-US" sz="1800" dirty="0" smtClean="0">
                <a:solidFill>
                  <a:schemeClr val="accent2"/>
                </a:solidFill>
                <a:latin typeface="方正卡通简体" pitchFamily="65" charset="-122"/>
                <a:ea typeface="方正卡通简体" pitchFamily="65" charset="-122"/>
              </a:rPr>
              <a:t>、课件内容并非全部原创，同时借鉴了很多优秀老师的成果。</a:t>
            </a:r>
            <a:endParaRPr lang="en-US" altLang="zh-CN" sz="1800" dirty="0" smtClean="0">
              <a:solidFill>
                <a:schemeClr val="accent2"/>
              </a:solidFill>
              <a:latin typeface="方正卡通简体" pitchFamily="65" charset="-122"/>
              <a:ea typeface="方正卡通简体" pitchFamily="65" charset="-122"/>
            </a:endParaRPr>
          </a:p>
          <a:p>
            <a:pPr>
              <a:spcBef>
                <a:spcPts val="600"/>
              </a:spcBef>
            </a:pPr>
            <a:r>
              <a:rPr lang="en-US" altLang="zh-CN" sz="1800" dirty="0" smtClean="0">
                <a:solidFill>
                  <a:schemeClr val="accent2"/>
                </a:solidFill>
                <a:latin typeface="方正卡通简体" pitchFamily="65" charset="-122"/>
                <a:ea typeface="方正卡通简体" pitchFamily="65" charset="-122"/>
              </a:rPr>
              <a:t>4</a:t>
            </a:r>
            <a:r>
              <a:rPr lang="zh-CN" altLang="en-US" sz="1800" dirty="0" smtClean="0">
                <a:solidFill>
                  <a:schemeClr val="accent2"/>
                </a:solidFill>
                <a:latin typeface="方正卡通简体" pitchFamily="65" charset="-122"/>
                <a:ea typeface="方正卡通简体" pitchFamily="65" charset="-122"/>
              </a:rPr>
              <a:t>、受限于个人能力，课件中或有知识点错误或争议，接受批评指正。</a:t>
            </a:r>
            <a:endParaRPr lang="en-US" altLang="zh-CN" sz="1800" dirty="0" smtClean="0">
              <a:solidFill>
                <a:schemeClr val="accent2"/>
              </a:solidFill>
              <a:latin typeface="方正卡通简体" pitchFamily="65" charset="-122"/>
              <a:ea typeface="方正卡通简体" pitchFamily="65" charset="-122"/>
            </a:endParaRPr>
          </a:p>
          <a:p>
            <a:pPr>
              <a:spcBef>
                <a:spcPts val="600"/>
              </a:spcBef>
            </a:pPr>
            <a:r>
              <a:rPr lang="en-US" altLang="zh-CN" sz="1800" dirty="0" smtClean="0">
                <a:solidFill>
                  <a:schemeClr val="accent2"/>
                </a:solidFill>
                <a:latin typeface="方正卡通简体" pitchFamily="65" charset="-122"/>
                <a:ea typeface="方正卡通简体" pitchFamily="65" charset="-122"/>
              </a:rPr>
              <a:t>5</a:t>
            </a:r>
            <a:r>
              <a:rPr lang="zh-CN" altLang="en-US" sz="1800" dirty="0" smtClean="0">
                <a:solidFill>
                  <a:schemeClr val="accent2"/>
                </a:solidFill>
                <a:latin typeface="方正卡通简体" pitchFamily="65" charset="-122"/>
                <a:ea typeface="方正卡通简体" pitchFamily="65" charset="-122"/>
              </a:rPr>
              <a:t>、本套课件中出现大量手绘多摘选自洋洋兔作品</a:t>
            </a:r>
            <a:r>
              <a:rPr lang="en-US" altLang="zh-CN" sz="1800" dirty="0" smtClean="0">
                <a:solidFill>
                  <a:schemeClr val="accent2"/>
                </a:solidFill>
                <a:latin typeface="方正卡通简体" pitchFamily="65" charset="-122"/>
                <a:ea typeface="方正卡通简体" pitchFamily="65" charset="-122"/>
              </a:rPr>
              <a:t>《</a:t>
            </a:r>
            <a:r>
              <a:rPr lang="zh-CN" altLang="en-US" sz="1800" dirty="0" smtClean="0">
                <a:solidFill>
                  <a:schemeClr val="accent2"/>
                </a:solidFill>
                <a:latin typeface="方正卡通简体" pitchFamily="65" charset="-122"/>
                <a:ea typeface="方正卡通简体" pitchFamily="65" charset="-122"/>
              </a:rPr>
              <a:t>中国历史地图（人文版）</a:t>
            </a:r>
            <a:r>
              <a:rPr lang="en-US" altLang="zh-CN" sz="1800" dirty="0" smtClean="0">
                <a:solidFill>
                  <a:schemeClr val="accent2"/>
                </a:solidFill>
                <a:latin typeface="方正卡通简体" pitchFamily="65" charset="-122"/>
                <a:ea typeface="方正卡通简体" pitchFamily="65" charset="-122"/>
              </a:rPr>
              <a:t>》</a:t>
            </a:r>
            <a:r>
              <a:rPr lang="zh-CN" altLang="en-US" sz="1800" dirty="0" smtClean="0">
                <a:solidFill>
                  <a:schemeClr val="accent2"/>
                </a:solidFill>
                <a:latin typeface="方正卡通简体" pitchFamily="65" charset="-122"/>
                <a:ea typeface="方正卡通简体" pitchFamily="65" charset="-122"/>
              </a:rPr>
              <a:t>。</a:t>
            </a:r>
            <a:endParaRPr lang="en-US" altLang="zh-CN" sz="1800" dirty="0" smtClean="0">
              <a:solidFill>
                <a:schemeClr val="accent2"/>
              </a:solidFill>
              <a:latin typeface="方正卡通简体" pitchFamily="65" charset="-122"/>
              <a:ea typeface="方正卡通简体" pitchFamily="65" charset="-122"/>
            </a:endParaRPr>
          </a:p>
          <a:p>
            <a:pPr>
              <a:spcBef>
                <a:spcPts val="600"/>
              </a:spcBef>
            </a:pPr>
            <a:endParaRPr lang="en-US" altLang="zh-CN" sz="1800" dirty="0" smtClean="0">
              <a:solidFill>
                <a:schemeClr val="accent2"/>
              </a:solidFill>
              <a:latin typeface="方正卡通简体" pitchFamily="65" charset="-122"/>
              <a:ea typeface="方正卡通简体" pitchFamily="65" charset="-122"/>
            </a:endParaRPr>
          </a:p>
          <a:p>
            <a:r>
              <a:rPr lang="zh-CN" altLang="en-US" sz="2000" b="1" dirty="0" smtClean="0">
                <a:solidFill>
                  <a:schemeClr val="accent2"/>
                </a:solidFill>
                <a:latin typeface="方正卡通简体" pitchFamily="65" charset="-122"/>
                <a:ea typeface="方正卡通简体" pitchFamily="65" charset="-122"/>
              </a:rPr>
              <a:t>        </a:t>
            </a:r>
            <a:r>
              <a:rPr lang="zh-CN" altLang="en-US" sz="2000" b="1" dirty="0" smtClean="0">
                <a:latin typeface="江西拙楷" pitchFamily="2" charset="-122"/>
                <a:ea typeface="江西拙楷" pitchFamily="2" charset="-122"/>
              </a:rPr>
              <a:t>在此特别感谢洋洋兔图书和各位同行！</a:t>
            </a:r>
            <a:endParaRPr lang="zh-CN" altLang="en-US" sz="2000" b="1" dirty="0">
              <a:latin typeface="江西拙楷" pitchFamily="2" charset="-122"/>
              <a:ea typeface="江西拙楷" pitchFamily="2" charset="-122"/>
            </a:endParaRPr>
          </a:p>
        </p:txBody>
      </p:sp>
      <p:pic>
        <p:nvPicPr>
          <p:cNvPr id="1036" name="Picture 12" descr="https://ss1.bdstatic.com/70cFuXSh_Q1YnxGkpoWK1HF6hhy/it/u=3044398379,815982888&amp;fm=26&amp;gp=0.jpg"/>
          <p:cNvPicPr>
            <a:picLocks noChangeAspect="1" noChangeArrowheads="1"/>
          </p:cNvPicPr>
          <p:nvPr/>
        </p:nvPicPr>
        <p:blipFill>
          <a:blip r:embed="rId2" cstate="print">
            <a:clrChange>
              <a:clrFrom>
                <a:srgbClr val="FFFFFF"/>
              </a:clrFrom>
              <a:clrTo>
                <a:srgbClr val="FFFFFF">
                  <a:alpha val="0"/>
                </a:srgbClr>
              </a:clrTo>
            </a:clrChange>
          </a:blip>
          <a:srcRect l="28000"/>
          <a:stretch>
            <a:fillRect/>
          </a:stretch>
        </p:blipFill>
        <p:spPr bwMode="auto">
          <a:xfrm>
            <a:off x="5929322" y="857238"/>
            <a:ext cx="2674633" cy="3714776"/>
          </a:xfrm>
          <a:prstGeom prst="rect">
            <a:avLst/>
          </a:prstGeom>
          <a:noFill/>
        </p:spPr>
      </p:pic>
      <p:pic>
        <p:nvPicPr>
          <p:cNvPr id="1028" name="Picture 4" descr="https://timgsa.baidu.com/timg?image&amp;quality=80&amp;size=b9999_10000&amp;sec=1593770202906&amp;di=d366f78a8677a72a3323717313c644f6&amp;imgtype=0&amp;src=http%3A%2F%2Fimg.yzcdn.cn%2Fupload_files%2F2018%2F12%2F28%2FFqlIQ8jZvbYuaK1ifTvlcNty2SY_.jpg"/>
          <p:cNvPicPr>
            <a:picLocks noChangeAspect="1" noChangeArrowheads="1"/>
          </p:cNvPicPr>
          <p:nvPr/>
        </p:nvPicPr>
        <p:blipFill>
          <a:blip r:embed="rId3" cstate="print"/>
          <a:srcRect/>
          <a:stretch>
            <a:fillRect/>
          </a:stretch>
        </p:blipFill>
        <p:spPr bwMode="auto">
          <a:xfrm>
            <a:off x="8000992" y="3308542"/>
            <a:ext cx="1143008" cy="1120596"/>
          </a:xfrm>
          <a:prstGeom prst="rect">
            <a:avLst/>
          </a:prstGeom>
          <a:noFill/>
          <a:scene3d>
            <a:camera prst="isometricOffAxis1Right">
              <a:rot lat="1200000" lon="21000000" rev="0"/>
            </a:camera>
            <a:lightRig rig="threePt" dir="t"/>
          </a:scene3d>
        </p:spPr>
      </p:pic>
      <p:sp>
        <p:nvSpPr>
          <p:cNvPr id="10" name="矩形 9"/>
          <p:cNvSpPr/>
          <p:nvPr/>
        </p:nvSpPr>
        <p:spPr>
          <a:xfrm rot="-120000">
            <a:off x="5832000" y="4405984"/>
            <a:ext cx="3057247" cy="533684"/>
          </a:xfrm>
          <a:prstGeom prst="rect">
            <a:avLst/>
          </a:prstGeom>
        </p:spPr>
        <p:txBody>
          <a:bodyPr wrap="none">
            <a:spAutoFit/>
          </a:bodyPr>
          <a:lstStyle/>
          <a:p>
            <a:r>
              <a:rPr lang="zh-CN" altLang="en-US" sz="1400" dirty="0" smtClean="0">
                <a:latin typeface="仿宋" panose="02010609060101010101" charset="-122"/>
                <a:ea typeface="仿宋" panose="02010609060101010101" charset="-122"/>
              </a:rPr>
              <a:t>（北京理工大学出版社有限责任公司</a:t>
            </a:r>
            <a:endParaRPr lang="en-US" altLang="zh-CN" sz="1400" dirty="0" smtClean="0">
              <a:latin typeface="仿宋" panose="02010609060101010101" charset="-122"/>
              <a:ea typeface="仿宋" panose="02010609060101010101" charset="-122"/>
            </a:endParaRPr>
          </a:p>
          <a:p>
            <a:r>
              <a:rPr lang="en-US" altLang="zh-CN" sz="1400" dirty="0" smtClean="0">
                <a:latin typeface="仿宋" panose="02010609060101010101" charset="-122"/>
                <a:ea typeface="仿宋" panose="02010609060101010101" charset="-122"/>
              </a:rPr>
              <a:t>2018</a:t>
            </a:r>
            <a:r>
              <a:rPr lang="zh-CN" altLang="en-US" sz="1400" dirty="0" smtClean="0">
                <a:latin typeface="仿宋" panose="02010609060101010101" charset="-122"/>
                <a:ea typeface="仿宋" panose="02010609060101010101" charset="-122"/>
              </a:rPr>
              <a:t>年</a:t>
            </a:r>
            <a:r>
              <a:rPr lang="en-US" altLang="zh-CN" sz="1400" dirty="0" smtClean="0">
                <a:latin typeface="仿宋" panose="02010609060101010101" charset="-122"/>
                <a:ea typeface="仿宋" panose="02010609060101010101" charset="-122"/>
              </a:rPr>
              <a:t>5</a:t>
            </a:r>
            <a:r>
              <a:rPr lang="zh-CN" altLang="en-US" sz="1400" dirty="0" smtClean="0">
                <a:latin typeface="仿宋" panose="02010609060101010101" charset="-122"/>
                <a:ea typeface="仿宋" panose="02010609060101010101" charset="-122"/>
              </a:rPr>
              <a:t>月第一版）</a:t>
            </a:r>
            <a:endParaRPr lang="zh-CN" altLang="en-US" sz="1400" dirty="0">
              <a:latin typeface="仿宋" panose="02010609060101010101" charset="-122"/>
              <a:ea typeface="仿宋" panose="02010609060101010101"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版权页尾页"/>
          <p:cNvPicPr>
            <a:picLocks noChangeAspect="1"/>
          </p:cNvPicPr>
          <p:nvPr/>
        </p:nvPicPr>
        <p:blipFill>
          <a:blip r:embed="rId2" cstate="print"/>
          <a:stretch>
            <a:fillRect/>
          </a:stretch>
        </p:blipFill>
        <p:spPr>
          <a:xfrm>
            <a:off x="0" y="0"/>
            <a:ext cx="9147175" cy="50819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2"/>
          <p:cNvGrpSpPr/>
          <p:nvPr/>
        </p:nvGrpSpPr>
        <p:grpSpPr>
          <a:xfrm>
            <a:off x="179512" y="555526"/>
            <a:ext cx="3429025" cy="503003"/>
            <a:chOff x="6572264" y="928677"/>
            <a:chExt cx="3429025" cy="558892"/>
          </a:xfrm>
        </p:grpSpPr>
        <p:pic>
          <p:nvPicPr>
            <p:cNvPr id="87" name="图片 86" descr="印章"/>
            <p:cNvPicPr>
              <a:picLocks noChangeAspect="1"/>
            </p:cNvPicPr>
            <p:nvPr/>
          </p:nvPicPr>
          <p:blipFill>
            <a:blip r:embed="rId2" cstate="screen">
              <a:lum bright="10000" contrast="-30000"/>
            </a:blip>
            <a:stretch>
              <a:fillRect/>
            </a:stretch>
          </p:blipFill>
          <p:spPr>
            <a:xfrm rot="5400000">
              <a:off x="8007331" y="-506390"/>
              <a:ext cx="558892" cy="3429025"/>
            </a:xfrm>
            <a:prstGeom prst="rect">
              <a:avLst/>
            </a:prstGeom>
          </p:spPr>
        </p:pic>
        <p:sp>
          <p:nvSpPr>
            <p:cNvPr id="88" name="矩形 87"/>
            <p:cNvSpPr/>
            <p:nvPr/>
          </p:nvSpPr>
          <p:spPr>
            <a:xfrm>
              <a:off x="6715140" y="967075"/>
              <a:ext cx="2969083" cy="512961"/>
            </a:xfrm>
            <a:prstGeom prst="rect">
              <a:avLst/>
            </a:prstGeom>
          </p:spPr>
          <p:txBody>
            <a:bodyPr wrap="none">
              <a:spAutoFit/>
            </a:bodyPr>
            <a:lstStyle/>
            <a:p>
              <a:pPr algn="l" rtl="0"/>
              <a:r>
                <a:rPr lang="zh-CN" altLang="en-US" sz="2400" b="1" kern="1200" dirty="0">
                  <a:solidFill>
                    <a:prstClr val="black"/>
                  </a:solidFill>
                  <a:latin typeface="方正卡通简体" pitchFamily="65" charset="-122"/>
                  <a:ea typeface="方正卡通简体" pitchFamily="65" charset="-122"/>
                  <a:cs typeface="+mn-cs"/>
                </a:rPr>
                <a:t>预习检测</a:t>
              </a:r>
              <a:r>
                <a:rPr lang="zh-CN" altLang="en-US" sz="2400" b="1" kern="1200" dirty="0" smtClean="0">
                  <a:solidFill>
                    <a:prstClr val="black"/>
                  </a:solidFill>
                  <a:latin typeface="方正卡通简体" pitchFamily="65" charset="-122"/>
                  <a:ea typeface="方正卡通简体" pitchFamily="65" charset="-122"/>
                  <a:cs typeface="+mn-cs"/>
                </a:rPr>
                <a:t>：时空坐标</a:t>
              </a:r>
              <a:endParaRPr lang="en-US" altLang="zh-CN" sz="2400" b="1" kern="1200" dirty="0">
                <a:solidFill>
                  <a:prstClr val="black"/>
                </a:solidFill>
                <a:latin typeface="方正卡通简体" pitchFamily="65" charset="-122"/>
                <a:ea typeface="方正卡通简体" pitchFamily="65" charset="-122"/>
                <a:cs typeface="+mn-cs"/>
              </a:endParaRPr>
            </a:p>
          </p:txBody>
        </p:sp>
      </p:grpSp>
      <p:grpSp>
        <p:nvGrpSpPr>
          <p:cNvPr id="89" name="组合 27"/>
          <p:cNvGrpSpPr/>
          <p:nvPr/>
        </p:nvGrpSpPr>
        <p:grpSpPr>
          <a:xfrm>
            <a:off x="3113030" y="251532"/>
            <a:ext cx="647934" cy="646331"/>
            <a:chOff x="1923802" y="2643188"/>
            <a:chExt cx="647934" cy="646331"/>
          </a:xfrm>
        </p:grpSpPr>
        <p:sp>
          <p:nvSpPr>
            <p:cNvPr id="90" name="椭圆 89"/>
            <p:cNvSpPr/>
            <p:nvPr/>
          </p:nvSpPr>
          <p:spPr>
            <a:xfrm>
              <a:off x="1928794" y="2643188"/>
              <a:ext cx="612000" cy="612000"/>
            </a:xfrm>
            <a:prstGeom prst="ellipse">
              <a:avLst/>
            </a:prstGeom>
            <a:solidFill>
              <a:schemeClr val="accent6">
                <a:lumMod val="40000"/>
                <a:lumOff val="60000"/>
              </a:schemeClr>
            </a:solid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prstClr val="white"/>
                </a:solidFill>
                <a:latin typeface="Calibri" panose="020F0502020204030204"/>
                <a:ea typeface="宋体" panose="02010600030101010101" pitchFamily="2" charset="-122"/>
                <a:cs typeface="+mn-cs"/>
              </a:endParaRPr>
            </a:p>
          </p:txBody>
        </p:sp>
        <p:sp>
          <p:nvSpPr>
            <p:cNvPr id="91" name="矩形 90"/>
            <p:cNvSpPr/>
            <p:nvPr/>
          </p:nvSpPr>
          <p:spPr>
            <a:xfrm>
              <a:off x="1923802" y="2643188"/>
              <a:ext cx="647934" cy="646331"/>
            </a:xfrm>
            <a:prstGeom prst="rect">
              <a:avLst/>
            </a:prstGeom>
          </p:spPr>
          <p:txBody>
            <a:bodyPr wrap="none">
              <a:spAutoFit/>
            </a:bodyPr>
            <a:lstStyle/>
            <a:p>
              <a:pPr algn="l" rtl="0"/>
              <a:r>
                <a:rPr lang="zh-CN" altLang="en-US" sz="3600" b="1" kern="1200" dirty="0">
                  <a:solidFill>
                    <a:srgbClr val="C00000"/>
                  </a:solidFill>
                  <a:latin typeface="江西拙楷" pitchFamily="2" charset="-122"/>
                  <a:ea typeface="江西拙楷" pitchFamily="2" charset="-122"/>
                  <a:cs typeface="+mn-cs"/>
                </a:rPr>
                <a:t>画</a:t>
              </a:r>
            </a:p>
          </p:txBody>
        </p:sp>
      </p:grpSp>
      <p:pic>
        <p:nvPicPr>
          <p:cNvPr id="1031" name="Picture 7" descr="I:\明清\新建文件夹\微信图片_20201015100252_副本.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200000">
            <a:off x="3482226" y="2509398"/>
            <a:ext cx="1675495" cy="2232248"/>
          </a:xfrm>
          <a:prstGeom prst="rect">
            <a:avLst/>
          </a:prstGeom>
          <a:noFill/>
        </p:spPr>
      </p:pic>
      <p:pic>
        <p:nvPicPr>
          <p:cNvPr id="75" name="Picture 4" descr="C:\Users\Administrator\Desktop\微信图片_20201015100231_副本.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1960" y="-452587"/>
            <a:ext cx="1906739" cy="2540331"/>
          </a:xfrm>
          <a:prstGeom prst="rect">
            <a:avLst/>
          </a:prstGeom>
          <a:noFill/>
        </p:spPr>
      </p:pic>
      <p:pic>
        <p:nvPicPr>
          <p:cNvPr id="1026" name="Picture 2" descr="I:\明清\新建文件夹\微信图片_20201015100257_副本.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450703" y="-291682"/>
            <a:ext cx="1755574" cy="2338938"/>
          </a:xfrm>
          <a:prstGeom prst="rect">
            <a:avLst/>
          </a:prstGeom>
          <a:noFill/>
        </p:spPr>
      </p:pic>
      <p:pic>
        <p:nvPicPr>
          <p:cNvPr id="1027" name="Picture 3" descr="I:\明清\新建文件夹\微信图片_20201015100259_副本.jpg"/>
          <p:cNvPicPr>
            <a:picLocks noChangeAspect="1" noChangeArrowheads="1"/>
          </p:cNvPicPr>
          <p:nvPr/>
        </p:nvPicPr>
        <p:blipFill>
          <a:blip r:embed="rId6" cstate="print">
            <a:clrChange>
              <a:clrFrom>
                <a:srgbClr val="FFFFFF"/>
              </a:clrFrom>
              <a:clrTo>
                <a:srgbClr val="FFFFFF">
                  <a:alpha val="0"/>
                </a:srgbClr>
              </a:clrTo>
            </a:clrChange>
          </a:blip>
          <a:srcRect r="17648"/>
          <a:stretch>
            <a:fillRect/>
          </a:stretch>
        </p:blipFill>
        <p:spPr bwMode="auto">
          <a:xfrm rot="16200000">
            <a:off x="273194" y="2190036"/>
            <a:ext cx="1468823" cy="2376265"/>
          </a:xfrm>
          <a:prstGeom prst="rect">
            <a:avLst/>
          </a:prstGeom>
          <a:noFill/>
        </p:spPr>
      </p:pic>
      <p:cxnSp>
        <p:nvCxnSpPr>
          <p:cNvPr id="6" name="直接箭头连接符 5"/>
          <p:cNvCxnSpPr/>
          <p:nvPr/>
        </p:nvCxnSpPr>
        <p:spPr>
          <a:xfrm>
            <a:off x="1039400" y="2316042"/>
            <a:ext cx="7776000" cy="47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flipH="1">
            <a:off x="1326474" y="2236299"/>
            <a:ext cx="0" cy="1350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832071" y="2379835"/>
            <a:ext cx="1172240" cy="284693"/>
          </a:xfrm>
          <a:prstGeom prst="rect">
            <a:avLst/>
          </a:prstGeom>
          <a:noFill/>
        </p:spPr>
        <p:txBody>
          <a:bodyPr wrap="square" lIns="68580" tIns="34290" rIns="68580" bIns="34290" rtlCol="0">
            <a:spAutoFit/>
          </a:bodyPr>
          <a:lstStyle/>
          <a:p>
            <a:r>
              <a:rPr lang="en-US" altLang="zh-CN" dirty="0" smtClean="0"/>
              <a:t>1840-1842</a:t>
            </a:r>
            <a:endParaRPr lang="zh-CN" altLang="en-US" dirty="0"/>
          </a:p>
        </p:txBody>
      </p:sp>
      <p:sp>
        <p:nvSpPr>
          <p:cNvPr id="9" name="TextBox 8"/>
          <p:cNvSpPr txBox="1"/>
          <p:nvPr/>
        </p:nvSpPr>
        <p:spPr>
          <a:xfrm>
            <a:off x="629104" y="1707654"/>
            <a:ext cx="1285883" cy="623248"/>
          </a:xfrm>
          <a:prstGeom prst="rect">
            <a:avLst/>
          </a:prstGeom>
          <a:noFill/>
        </p:spPr>
        <p:txBody>
          <a:bodyPr wrap="square" lIns="68580" tIns="34290" rIns="68580" bIns="34290" rtlCol="0">
            <a:spAutoFit/>
          </a:bodyPr>
          <a:lstStyle/>
          <a:p>
            <a:pPr algn="ctr"/>
            <a:r>
              <a:rPr lang="zh-CN" altLang="en-US" dirty="0" smtClean="0">
                <a:latin typeface="方正清刻本悦宋简体" pitchFamily="2" charset="-122"/>
                <a:ea typeface="方正清刻本悦宋简体" pitchFamily="2" charset="-122"/>
              </a:rPr>
              <a:t>第一次</a:t>
            </a:r>
            <a:endParaRPr lang="en-US" altLang="zh-CN" dirty="0" smtClean="0">
              <a:latin typeface="方正清刻本悦宋简体" pitchFamily="2" charset="-122"/>
              <a:ea typeface="方正清刻本悦宋简体" pitchFamily="2" charset="-122"/>
            </a:endParaRPr>
          </a:p>
          <a:p>
            <a:pPr algn="ctr"/>
            <a:r>
              <a:rPr lang="zh-CN" altLang="en-US" dirty="0" smtClean="0">
                <a:latin typeface="方正清刻本悦宋简体" pitchFamily="2" charset="-122"/>
                <a:ea typeface="方正清刻本悦宋简体" pitchFamily="2" charset="-122"/>
              </a:rPr>
              <a:t>鸦片战争</a:t>
            </a:r>
            <a:endParaRPr lang="zh-CN" altLang="en-US" dirty="0">
              <a:latin typeface="方正清刻本悦宋简体" pitchFamily="2" charset="-122"/>
              <a:ea typeface="方正清刻本悦宋简体" pitchFamily="2" charset="-122"/>
            </a:endParaRPr>
          </a:p>
        </p:txBody>
      </p:sp>
      <p:cxnSp>
        <p:nvCxnSpPr>
          <p:cNvPr id="27" name="直接连接符 26"/>
          <p:cNvCxnSpPr/>
          <p:nvPr/>
        </p:nvCxnSpPr>
        <p:spPr>
          <a:xfrm flipH="1">
            <a:off x="3171295" y="2246927"/>
            <a:ext cx="0" cy="135000"/>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676892" y="2390464"/>
            <a:ext cx="1172240" cy="284693"/>
          </a:xfrm>
          <a:prstGeom prst="rect">
            <a:avLst/>
          </a:prstGeom>
          <a:noFill/>
        </p:spPr>
        <p:txBody>
          <a:bodyPr wrap="square" lIns="68580" tIns="34290" rIns="68580" bIns="34290" rtlCol="0">
            <a:spAutoFit/>
          </a:bodyPr>
          <a:lstStyle/>
          <a:p>
            <a:r>
              <a:rPr lang="en-US" altLang="zh-CN" dirty="0" smtClean="0"/>
              <a:t>1856-1860</a:t>
            </a:r>
            <a:endParaRPr lang="zh-CN" altLang="en-US" dirty="0"/>
          </a:p>
        </p:txBody>
      </p:sp>
      <p:sp>
        <p:nvSpPr>
          <p:cNvPr id="29" name="TextBox 28"/>
          <p:cNvSpPr txBox="1"/>
          <p:nvPr/>
        </p:nvSpPr>
        <p:spPr>
          <a:xfrm>
            <a:off x="2627784" y="1707654"/>
            <a:ext cx="1216030" cy="623248"/>
          </a:xfrm>
          <a:prstGeom prst="rect">
            <a:avLst/>
          </a:prstGeom>
          <a:noFill/>
        </p:spPr>
        <p:txBody>
          <a:bodyPr wrap="square" lIns="68580" tIns="34290" rIns="68580" bIns="34290" rtlCol="0">
            <a:spAutoFit/>
          </a:bodyPr>
          <a:lstStyle/>
          <a:p>
            <a:pPr algn="ctr"/>
            <a:r>
              <a:rPr lang="zh-CN" altLang="en-US" dirty="0" smtClean="0">
                <a:latin typeface="方正清刻本悦宋简体" pitchFamily="2" charset="-122"/>
                <a:ea typeface="方正清刻本悦宋简体" pitchFamily="2" charset="-122"/>
              </a:rPr>
              <a:t>第二次</a:t>
            </a:r>
            <a:endParaRPr lang="en-US" altLang="zh-CN" dirty="0" smtClean="0">
              <a:latin typeface="方正清刻本悦宋简体" pitchFamily="2" charset="-122"/>
              <a:ea typeface="方正清刻本悦宋简体" pitchFamily="2" charset="-122"/>
            </a:endParaRPr>
          </a:p>
          <a:p>
            <a:pPr algn="ctr"/>
            <a:r>
              <a:rPr lang="zh-CN" altLang="en-US" dirty="0" smtClean="0">
                <a:latin typeface="方正清刻本悦宋简体" pitchFamily="2" charset="-122"/>
                <a:ea typeface="方正清刻本悦宋简体" pitchFamily="2" charset="-122"/>
              </a:rPr>
              <a:t>鸦片战争</a:t>
            </a:r>
            <a:endParaRPr lang="zh-CN" altLang="en-US" dirty="0">
              <a:latin typeface="方正清刻本悦宋简体" pitchFamily="2" charset="-122"/>
              <a:ea typeface="方正清刻本悦宋简体" pitchFamily="2" charset="-122"/>
            </a:endParaRPr>
          </a:p>
        </p:txBody>
      </p:sp>
      <p:pic>
        <p:nvPicPr>
          <p:cNvPr id="1028" name="Picture 4" descr="I:\明清\新建文件夹\微信图片_20201015100248_副本.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2454884" y="-153797"/>
            <a:ext cx="1559750" cy="2078042"/>
          </a:xfrm>
          <a:prstGeom prst="rect">
            <a:avLst/>
          </a:prstGeom>
          <a:noFill/>
        </p:spPr>
      </p:pic>
      <p:cxnSp>
        <p:nvCxnSpPr>
          <p:cNvPr id="51" name="直接连接符 50"/>
          <p:cNvCxnSpPr/>
          <p:nvPr/>
        </p:nvCxnSpPr>
        <p:spPr>
          <a:xfrm flipH="1">
            <a:off x="2078727" y="2238958"/>
            <a:ext cx="0" cy="13500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52" name="直接连接符 51"/>
          <p:cNvCxnSpPr/>
          <p:nvPr/>
        </p:nvCxnSpPr>
        <p:spPr>
          <a:xfrm flipH="1">
            <a:off x="4210555" y="2233642"/>
            <a:ext cx="0" cy="13500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53" name="TextBox 52"/>
          <p:cNvSpPr txBox="1"/>
          <p:nvPr/>
        </p:nvSpPr>
        <p:spPr>
          <a:xfrm>
            <a:off x="1942510" y="2374519"/>
            <a:ext cx="686858" cy="346249"/>
          </a:xfrm>
          <a:prstGeom prst="rect">
            <a:avLst/>
          </a:prstGeom>
          <a:noFill/>
        </p:spPr>
        <p:txBody>
          <a:bodyPr wrap="square" lIns="68580" tIns="34290" rIns="68580" bIns="34290" rtlCol="0">
            <a:spAutoFit/>
          </a:bodyPr>
          <a:lstStyle/>
          <a:p>
            <a:r>
              <a:rPr lang="en-US" altLang="zh-CN" dirty="0" smtClean="0">
                <a:solidFill>
                  <a:srgbClr val="C00000"/>
                </a:solidFill>
              </a:rPr>
              <a:t>1851</a:t>
            </a:r>
            <a:endParaRPr lang="zh-CN" altLang="en-US" dirty="0">
              <a:solidFill>
                <a:srgbClr val="C00000"/>
              </a:solidFill>
            </a:endParaRPr>
          </a:p>
        </p:txBody>
      </p:sp>
      <p:sp>
        <p:nvSpPr>
          <p:cNvPr id="54" name="TextBox 53"/>
          <p:cNvSpPr txBox="1"/>
          <p:nvPr/>
        </p:nvSpPr>
        <p:spPr>
          <a:xfrm>
            <a:off x="3915513" y="2422034"/>
            <a:ext cx="714119" cy="346249"/>
          </a:xfrm>
          <a:prstGeom prst="rect">
            <a:avLst/>
          </a:prstGeom>
          <a:noFill/>
        </p:spPr>
        <p:txBody>
          <a:bodyPr wrap="square" lIns="68580" tIns="34290" rIns="68580" bIns="34290" rtlCol="0">
            <a:spAutoFit/>
          </a:bodyPr>
          <a:lstStyle/>
          <a:p>
            <a:r>
              <a:rPr lang="en-US" altLang="zh-CN" dirty="0" smtClean="0">
                <a:solidFill>
                  <a:srgbClr val="C00000"/>
                </a:solidFill>
              </a:rPr>
              <a:t>1864</a:t>
            </a:r>
            <a:endParaRPr lang="zh-CN" altLang="en-US" dirty="0">
              <a:solidFill>
                <a:srgbClr val="C00000"/>
              </a:solidFill>
            </a:endParaRPr>
          </a:p>
        </p:txBody>
      </p:sp>
      <p:sp>
        <p:nvSpPr>
          <p:cNvPr id="55" name="TextBox 54"/>
          <p:cNvSpPr txBox="1"/>
          <p:nvPr/>
        </p:nvSpPr>
        <p:spPr>
          <a:xfrm>
            <a:off x="2339752" y="2715766"/>
            <a:ext cx="1629706" cy="346249"/>
          </a:xfrm>
          <a:prstGeom prst="rect">
            <a:avLst/>
          </a:prstGeom>
          <a:noFill/>
        </p:spPr>
        <p:txBody>
          <a:bodyPr wrap="square" lIns="68580" tIns="34290" rIns="68580" bIns="34290" rtlCol="0">
            <a:spAutoFit/>
          </a:bodyPr>
          <a:lstStyle/>
          <a:p>
            <a:pPr algn="ctr"/>
            <a:r>
              <a:rPr lang="zh-CN" altLang="en-US" dirty="0" smtClean="0">
                <a:solidFill>
                  <a:srgbClr val="C00000"/>
                </a:solidFill>
                <a:latin typeface="方正清刻本悦宋简体" pitchFamily="2" charset="-122"/>
                <a:ea typeface="方正清刻本悦宋简体" pitchFamily="2" charset="-122"/>
              </a:rPr>
              <a:t>太平天国运动</a:t>
            </a:r>
            <a:endParaRPr lang="zh-CN" altLang="en-US" dirty="0">
              <a:solidFill>
                <a:srgbClr val="C00000"/>
              </a:solidFill>
              <a:latin typeface="方正清刻本悦宋简体" pitchFamily="2" charset="-122"/>
              <a:ea typeface="方正清刻本悦宋简体" pitchFamily="2" charset="-122"/>
            </a:endParaRPr>
          </a:p>
        </p:txBody>
      </p:sp>
      <p:pic>
        <p:nvPicPr>
          <p:cNvPr id="1030" name="Picture 6" descr="I:\明清\新建文件夹\微信图片_20201015100246_副本.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498684" y="2836754"/>
            <a:ext cx="1872210" cy="2494330"/>
          </a:xfrm>
          <a:prstGeom prst="rect">
            <a:avLst/>
          </a:prstGeom>
          <a:noFill/>
        </p:spPr>
      </p:pic>
      <p:sp>
        <p:nvSpPr>
          <p:cNvPr id="67" name="TextBox 66"/>
          <p:cNvSpPr txBox="1"/>
          <p:nvPr/>
        </p:nvSpPr>
        <p:spPr>
          <a:xfrm>
            <a:off x="3995936" y="2715766"/>
            <a:ext cx="1113585" cy="346249"/>
          </a:xfrm>
          <a:prstGeom prst="rect">
            <a:avLst/>
          </a:prstGeom>
          <a:noFill/>
        </p:spPr>
        <p:txBody>
          <a:bodyPr wrap="square" lIns="68580" tIns="34290" rIns="68580" bIns="34290" rtlCol="0">
            <a:spAutoFit/>
          </a:bodyPr>
          <a:lstStyle/>
          <a:p>
            <a:pPr algn="ctr"/>
            <a:r>
              <a:rPr lang="zh-CN" altLang="en-US" dirty="0" smtClean="0">
                <a:solidFill>
                  <a:srgbClr val="C00000"/>
                </a:solidFill>
                <a:latin typeface="方正清刻本悦宋简体" pitchFamily="2" charset="-122"/>
                <a:ea typeface="方正清刻本悦宋简体" pitchFamily="2" charset="-122"/>
              </a:rPr>
              <a:t>洋务运动</a:t>
            </a:r>
            <a:endParaRPr lang="zh-CN" altLang="en-US" dirty="0">
              <a:solidFill>
                <a:srgbClr val="C00000"/>
              </a:solidFill>
              <a:latin typeface="方正清刻本悦宋简体" pitchFamily="2" charset="-122"/>
              <a:ea typeface="方正清刻本悦宋简体" pitchFamily="2" charset="-122"/>
            </a:endParaRPr>
          </a:p>
        </p:txBody>
      </p:sp>
      <p:cxnSp>
        <p:nvCxnSpPr>
          <p:cNvPr id="71" name="直接连接符 70"/>
          <p:cNvCxnSpPr/>
          <p:nvPr/>
        </p:nvCxnSpPr>
        <p:spPr>
          <a:xfrm flipH="1">
            <a:off x="5343080" y="2249581"/>
            <a:ext cx="0" cy="135000"/>
          </a:xfrm>
          <a:prstGeom prst="line">
            <a:avLst/>
          </a:prstGeom>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4848677" y="2393117"/>
            <a:ext cx="1172240" cy="284693"/>
          </a:xfrm>
          <a:prstGeom prst="rect">
            <a:avLst/>
          </a:prstGeom>
          <a:noFill/>
        </p:spPr>
        <p:txBody>
          <a:bodyPr wrap="square" lIns="68580" tIns="34290" rIns="68580" bIns="34290" rtlCol="0">
            <a:spAutoFit/>
          </a:bodyPr>
          <a:lstStyle/>
          <a:p>
            <a:r>
              <a:rPr lang="en-US" altLang="zh-CN" dirty="0" smtClean="0"/>
              <a:t>1894-1895</a:t>
            </a:r>
            <a:endParaRPr lang="zh-CN" altLang="en-US" dirty="0"/>
          </a:p>
        </p:txBody>
      </p:sp>
      <p:sp>
        <p:nvSpPr>
          <p:cNvPr id="73" name="TextBox 72"/>
          <p:cNvSpPr txBox="1"/>
          <p:nvPr/>
        </p:nvSpPr>
        <p:spPr>
          <a:xfrm>
            <a:off x="4805736" y="1707654"/>
            <a:ext cx="1181218" cy="623248"/>
          </a:xfrm>
          <a:prstGeom prst="rect">
            <a:avLst/>
          </a:prstGeom>
          <a:noFill/>
        </p:spPr>
        <p:txBody>
          <a:bodyPr wrap="square" lIns="68580" tIns="34290" rIns="68580" bIns="34290" rtlCol="0">
            <a:spAutoFit/>
          </a:bodyPr>
          <a:lstStyle/>
          <a:p>
            <a:pPr algn="ctr"/>
            <a:r>
              <a:rPr lang="zh-CN" altLang="en-US" dirty="0" smtClean="0">
                <a:latin typeface="方正清刻本悦宋简体" pitchFamily="2" charset="-122"/>
                <a:ea typeface="方正清刻本悦宋简体" pitchFamily="2" charset="-122"/>
              </a:rPr>
              <a:t>甲午</a:t>
            </a:r>
            <a:endParaRPr lang="en-US" altLang="zh-CN" dirty="0" smtClean="0">
              <a:latin typeface="方正清刻本悦宋简体" pitchFamily="2" charset="-122"/>
              <a:ea typeface="方正清刻本悦宋简体" pitchFamily="2" charset="-122"/>
            </a:endParaRPr>
          </a:p>
          <a:p>
            <a:pPr algn="ctr"/>
            <a:r>
              <a:rPr lang="zh-CN" altLang="en-US" dirty="0" smtClean="0">
                <a:latin typeface="方正清刻本悦宋简体" pitchFamily="2" charset="-122"/>
                <a:ea typeface="方正清刻本悦宋简体" pitchFamily="2" charset="-122"/>
              </a:rPr>
              <a:t>中日战争</a:t>
            </a:r>
            <a:endParaRPr lang="zh-CN" altLang="en-US" dirty="0">
              <a:latin typeface="方正清刻本悦宋简体" pitchFamily="2" charset="-122"/>
              <a:ea typeface="方正清刻本悦宋简体" pitchFamily="2" charset="-122"/>
            </a:endParaRPr>
          </a:p>
        </p:txBody>
      </p:sp>
      <p:cxnSp>
        <p:nvCxnSpPr>
          <p:cNvPr id="76" name="直接连接符 75"/>
          <p:cNvCxnSpPr/>
          <p:nvPr/>
        </p:nvCxnSpPr>
        <p:spPr>
          <a:xfrm flipH="1">
            <a:off x="6154771" y="2211710"/>
            <a:ext cx="0" cy="13500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77" name="TextBox 76"/>
          <p:cNvSpPr txBox="1"/>
          <p:nvPr/>
        </p:nvSpPr>
        <p:spPr>
          <a:xfrm>
            <a:off x="5859729" y="2400102"/>
            <a:ext cx="714119" cy="346249"/>
          </a:xfrm>
          <a:prstGeom prst="rect">
            <a:avLst/>
          </a:prstGeom>
          <a:noFill/>
        </p:spPr>
        <p:txBody>
          <a:bodyPr wrap="square" lIns="68580" tIns="34290" rIns="68580" bIns="34290" rtlCol="0">
            <a:spAutoFit/>
          </a:bodyPr>
          <a:lstStyle/>
          <a:p>
            <a:r>
              <a:rPr lang="en-US" altLang="zh-CN" dirty="0" smtClean="0">
                <a:solidFill>
                  <a:srgbClr val="C00000"/>
                </a:solidFill>
              </a:rPr>
              <a:t>1898</a:t>
            </a:r>
            <a:endParaRPr lang="zh-CN" altLang="en-US" dirty="0">
              <a:solidFill>
                <a:srgbClr val="C00000"/>
              </a:solidFill>
            </a:endParaRPr>
          </a:p>
        </p:txBody>
      </p:sp>
      <p:sp>
        <p:nvSpPr>
          <p:cNvPr id="78" name="TextBox 77"/>
          <p:cNvSpPr txBox="1"/>
          <p:nvPr/>
        </p:nvSpPr>
        <p:spPr>
          <a:xfrm>
            <a:off x="5652120" y="2643758"/>
            <a:ext cx="1113585" cy="346249"/>
          </a:xfrm>
          <a:prstGeom prst="rect">
            <a:avLst/>
          </a:prstGeom>
          <a:noFill/>
        </p:spPr>
        <p:txBody>
          <a:bodyPr wrap="square" lIns="68580" tIns="34290" rIns="68580" bIns="34290" rtlCol="0">
            <a:spAutoFit/>
          </a:bodyPr>
          <a:lstStyle/>
          <a:p>
            <a:pPr algn="ctr"/>
            <a:r>
              <a:rPr lang="zh-CN" altLang="en-US" dirty="0" smtClean="0">
                <a:solidFill>
                  <a:srgbClr val="C00000"/>
                </a:solidFill>
                <a:latin typeface="方正清刻本悦宋简体" pitchFamily="2" charset="-122"/>
                <a:ea typeface="方正清刻本悦宋简体" pitchFamily="2" charset="-122"/>
              </a:rPr>
              <a:t>戊戌变法</a:t>
            </a:r>
            <a:endParaRPr lang="zh-CN" altLang="en-US" dirty="0">
              <a:solidFill>
                <a:srgbClr val="C00000"/>
              </a:solidFill>
              <a:latin typeface="方正清刻本悦宋简体" pitchFamily="2" charset="-122"/>
              <a:ea typeface="方正清刻本悦宋简体" pitchFamily="2" charset="-122"/>
            </a:endParaRPr>
          </a:p>
        </p:txBody>
      </p:sp>
      <p:pic>
        <p:nvPicPr>
          <p:cNvPr id="1033" name="Picture 9" descr="I:\明清\新建文件夹\微信图片_20201015100237_副本.jpg"/>
          <p:cNvPicPr>
            <a:picLocks noChangeAspect="1" noChangeArrowheads="1"/>
          </p:cNvPicPr>
          <p:nvPr/>
        </p:nvPicPr>
        <p:blipFill>
          <a:blip r:embed="rId9" cstate="print">
            <a:clrChange>
              <a:clrFrom>
                <a:srgbClr val="FFFFFF"/>
              </a:clrFrom>
              <a:clrTo>
                <a:srgbClr val="FFFFFF">
                  <a:alpha val="0"/>
                </a:srgbClr>
              </a:clrTo>
            </a:clrChange>
          </a:blip>
          <a:srcRect r="10942"/>
          <a:stretch>
            <a:fillRect/>
          </a:stretch>
        </p:blipFill>
        <p:spPr bwMode="auto">
          <a:xfrm rot="16200000">
            <a:off x="5257956" y="3257706"/>
            <a:ext cx="1758323" cy="2630405"/>
          </a:xfrm>
          <a:prstGeom prst="rect">
            <a:avLst/>
          </a:prstGeom>
          <a:noFill/>
        </p:spPr>
      </p:pic>
      <p:cxnSp>
        <p:nvCxnSpPr>
          <p:cNvPr id="80" name="直接连接符 79"/>
          <p:cNvCxnSpPr/>
          <p:nvPr/>
        </p:nvCxnSpPr>
        <p:spPr>
          <a:xfrm flipH="1">
            <a:off x="7345442" y="2211710"/>
            <a:ext cx="0" cy="13500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81" name="TextBox 80"/>
          <p:cNvSpPr txBox="1"/>
          <p:nvPr/>
        </p:nvSpPr>
        <p:spPr>
          <a:xfrm>
            <a:off x="6804248" y="2400102"/>
            <a:ext cx="1152128" cy="346249"/>
          </a:xfrm>
          <a:prstGeom prst="rect">
            <a:avLst/>
          </a:prstGeom>
          <a:noFill/>
        </p:spPr>
        <p:txBody>
          <a:bodyPr wrap="square" lIns="68580" tIns="34290" rIns="68580" bIns="34290" rtlCol="0">
            <a:spAutoFit/>
          </a:bodyPr>
          <a:lstStyle/>
          <a:p>
            <a:r>
              <a:rPr lang="en-US" altLang="zh-CN" dirty="0" smtClean="0">
                <a:solidFill>
                  <a:srgbClr val="C00000"/>
                </a:solidFill>
              </a:rPr>
              <a:t>1899-</a:t>
            </a:r>
            <a:r>
              <a:rPr lang="en-US" altLang="zh-CN" dirty="0" smtClean="0"/>
              <a:t>1900</a:t>
            </a:r>
            <a:endParaRPr lang="zh-CN" altLang="en-US" dirty="0"/>
          </a:p>
        </p:txBody>
      </p:sp>
      <p:sp>
        <p:nvSpPr>
          <p:cNvPr id="82" name="TextBox 81"/>
          <p:cNvSpPr txBox="1"/>
          <p:nvPr/>
        </p:nvSpPr>
        <p:spPr>
          <a:xfrm>
            <a:off x="6660232" y="2643758"/>
            <a:ext cx="1401617" cy="346249"/>
          </a:xfrm>
          <a:prstGeom prst="rect">
            <a:avLst/>
          </a:prstGeom>
          <a:noFill/>
        </p:spPr>
        <p:txBody>
          <a:bodyPr wrap="square" lIns="68580" tIns="34290" rIns="68580" bIns="34290" rtlCol="0">
            <a:spAutoFit/>
          </a:bodyPr>
          <a:lstStyle/>
          <a:p>
            <a:pPr algn="ctr"/>
            <a:r>
              <a:rPr lang="zh-CN" altLang="en-US" dirty="0" smtClean="0">
                <a:solidFill>
                  <a:srgbClr val="C00000"/>
                </a:solidFill>
                <a:latin typeface="方正清刻本悦宋简体" pitchFamily="2" charset="-122"/>
                <a:ea typeface="方正清刻本悦宋简体" pitchFamily="2" charset="-122"/>
              </a:rPr>
              <a:t>义和团运动</a:t>
            </a:r>
            <a:endParaRPr lang="zh-CN" altLang="en-US" dirty="0">
              <a:solidFill>
                <a:srgbClr val="C00000"/>
              </a:solidFill>
              <a:latin typeface="方正清刻本悦宋简体" pitchFamily="2" charset="-122"/>
              <a:ea typeface="方正清刻本悦宋简体" pitchFamily="2" charset="-122"/>
            </a:endParaRPr>
          </a:p>
        </p:txBody>
      </p:sp>
      <p:pic>
        <p:nvPicPr>
          <p:cNvPr id="83" name="Picture 3" descr="F:\明清\新建文件夹\微信图片_20201015100243_副本.jpg"/>
          <p:cNvPicPr>
            <a:picLocks noChangeAspect="1" noChangeArrowheads="1"/>
          </p:cNvPicPr>
          <p:nvPr/>
        </p:nvPicPr>
        <p:blipFill>
          <a:blip r:embed="rId10" cstate="print">
            <a:clrChange>
              <a:clrFrom>
                <a:srgbClr val="FFFFFF"/>
              </a:clrFrom>
              <a:clrTo>
                <a:srgbClr val="FFFFFF">
                  <a:alpha val="0"/>
                </a:srgbClr>
              </a:clrTo>
            </a:clrChange>
          </a:blip>
          <a:srcRect t="8010" b="24607"/>
          <a:stretch>
            <a:fillRect/>
          </a:stretch>
        </p:blipFill>
        <p:spPr bwMode="auto">
          <a:xfrm rot="16200000">
            <a:off x="7277220" y="2674842"/>
            <a:ext cx="2016224" cy="1810040"/>
          </a:xfrm>
          <a:prstGeom prst="rect">
            <a:avLst/>
          </a:prstGeom>
          <a:noFill/>
        </p:spPr>
      </p:pic>
      <p:sp>
        <p:nvSpPr>
          <p:cNvPr id="84" name="TextBox 83"/>
          <p:cNvSpPr txBox="1"/>
          <p:nvPr/>
        </p:nvSpPr>
        <p:spPr>
          <a:xfrm>
            <a:off x="6660232" y="1660470"/>
            <a:ext cx="1431616" cy="623248"/>
          </a:xfrm>
          <a:prstGeom prst="rect">
            <a:avLst/>
          </a:prstGeom>
          <a:noFill/>
        </p:spPr>
        <p:txBody>
          <a:bodyPr wrap="square" lIns="68580" tIns="34290" rIns="68580" bIns="34290" rtlCol="0">
            <a:spAutoFit/>
          </a:bodyPr>
          <a:lstStyle/>
          <a:p>
            <a:pPr algn="ctr"/>
            <a:r>
              <a:rPr lang="zh-CN" altLang="en-US" dirty="0" smtClean="0">
                <a:latin typeface="方正清刻本悦宋简体" pitchFamily="2" charset="-122"/>
                <a:ea typeface="方正清刻本悦宋简体" pitchFamily="2" charset="-122"/>
              </a:rPr>
              <a:t>八国联军</a:t>
            </a:r>
            <a:endParaRPr lang="en-US" altLang="zh-CN" dirty="0" smtClean="0">
              <a:latin typeface="方正清刻本悦宋简体" pitchFamily="2" charset="-122"/>
              <a:ea typeface="方正清刻本悦宋简体" pitchFamily="2" charset="-122"/>
            </a:endParaRPr>
          </a:p>
          <a:p>
            <a:pPr algn="ctr"/>
            <a:r>
              <a:rPr lang="zh-CN" altLang="en-US" dirty="0" smtClean="0">
                <a:latin typeface="方正清刻本悦宋简体" pitchFamily="2" charset="-122"/>
                <a:ea typeface="方正清刻本悦宋简体" pitchFamily="2" charset="-122"/>
              </a:rPr>
              <a:t>侵华战争</a:t>
            </a:r>
            <a:endParaRPr lang="zh-CN" altLang="en-US" dirty="0">
              <a:latin typeface="方正清刻本悦宋简体" pitchFamily="2" charset="-122"/>
              <a:ea typeface="方正清刻本悦宋简体" pitchFamily="2" charset="-122"/>
            </a:endParaRPr>
          </a:p>
        </p:txBody>
      </p:sp>
      <p:pic>
        <p:nvPicPr>
          <p:cNvPr id="1034" name="Picture 10" descr="I:\明清\新建文件夹\微信图片_20201015100241_副本.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6659334" y="-115573"/>
            <a:ext cx="1872207" cy="2494325"/>
          </a:xfrm>
          <a:prstGeom prst="rect">
            <a:avLst/>
          </a:prstGeom>
          <a:noFill/>
        </p:spPr>
      </p:pic>
      <p:pic>
        <p:nvPicPr>
          <p:cNvPr id="92" name="Picture 4"/>
          <p:cNvPicPr>
            <a:picLocks noChangeAspect="1" noChangeArrowheads="1"/>
          </p:cNvPicPr>
          <p:nvPr/>
        </p:nvPicPr>
        <p:blipFill>
          <a:blip r:embed="rId12" cstate="print">
            <a:clrChange>
              <a:clrFrom>
                <a:srgbClr val="FFFFFF"/>
              </a:clrFrom>
              <a:clrTo>
                <a:srgbClr val="FFFFFF">
                  <a:alpha val="0"/>
                </a:srgbClr>
              </a:clrTo>
            </a:clrChange>
          </a:blip>
          <a:stretch>
            <a:fillRect/>
          </a:stretch>
        </p:blipFill>
        <p:spPr bwMode="auto">
          <a:xfrm>
            <a:off x="2339752" y="2643759"/>
            <a:ext cx="1080795" cy="1440160"/>
          </a:xfrm>
          <a:prstGeom prst="rect">
            <a:avLst/>
          </a:prstGeom>
          <a:noFill/>
          <a:ln w="9525">
            <a:noFill/>
            <a:miter lim="800000"/>
            <a:headEnd/>
            <a:tailEnd/>
          </a:ln>
          <a:effectLst/>
        </p:spPr>
      </p:pic>
      <p:pic>
        <p:nvPicPr>
          <p:cNvPr id="93" name="Picture 4"/>
          <p:cNvPicPr>
            <a:picLocks noChangeAspect="1" noChangeArrowheads="1"/>
          </p:cNvPicPr>
          <p:nvPr/>
        </p:nvPicPr>
        <p:blipFill>
          <a:blip r:embed="rId12" cstate="print">
            <a:clrChange>
              <a:clrFrom>
                <a:srgbClr val="FFFFFF"/>
              </a:clrFrom>
              <a:clrTo>
                <a:srgbClr val="FFFFFF">
                  <a:alpha val="0"/>
                </a:srgbClr>
              </a:clrTo>
            </a:clrChange>
          </a:blip>
          <a:stretch>
            <a:fillRect/>
          </a:stretch>
        </p:blipFill>
        <p:spPr bwMode="auto">
          <a:xfrm>
            <a:off x="3635898" y="2715766"/>
            <a:ext cx="1080675" cy="144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fade">
                                      <p:cBhvr>
                                        <p:cTn id="51" dur="1000"/>
                                        <p:tgtEl>
                                          <p:spTgt spid="1028"/>
                                        </p:tgtEl>
                                      </p:cBhvr>
                                    </p:animEffect>
                                    <p:anim calcmode="lin" valueType="num">
                                      <p:cBhvr>
                                        <p:cTn id="52" dur="1000" fill="hold"/>
                                        <p:tgtEl>
                                          <p:spTgt spid="1028"/>
                                        </p:tgtEl>
                                        <p:attrNameLst>
                                          <p:attrName>ppt_x</p:attrName>
                                        </p:attrNameLst>
                                      </p:cBhvr>
                                      <p:tavLst>
                                        <p:tav tm="0">
                                          <p:val>
                                            <p:strVal val="#ppt_x"/>
                                          </p:val>
                                        </p:tav>
                                        <p:tav tm="100000">
                                          <p:val>
                                            <p:strVal val="#ppt_x"/>
                                          </p:val>
                                        </p:tav>
                                      </p:tavLst>
                                    </p:anim>
                                    <p:anim calcmode="lin" valueType="num">
                                      <p:cBhvr>
                                        <p:cTn id="5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ppt_w</p:attrName>
                                        </p:attrNameLst>
                                      </p:cBhvr>
                                      <p:tavLst>
                                        <p:tav tm="0">
                                          <p:val>
                                            <p:fltVal val="0"/>
                                          </p:val>
                                        </p:tav>
                                        <p:tav tm="100000">
                                          <p:val>
                                            <p:strVal val="#ppt_w"/>
                                          </p:val>
                                        </p:tav>
                                      </p:tavLst>
                                    </p:anim>
                                    <p:anim calcmode="lin" valueType="num">
                                      <p:cBhvr>
                                        <p:cTn id="64" dur="500" fill="hold"/>
                                        <p:tgtEl>
                                          <p:spTgt spid="55"/>
                                        </p:tgtEl>
                                        <p:attrNameLst>
                                          <p:attrName>ppt_h</p:attrName>
                                        </p:attrNameLst>
                                      </p:cBhvr>
                                      <p:tavLst>
                                        <p:tav tm="0">
                                          <p:val>
                                            <p:fltVal val="0"/>
                                          </p:val>
                                        </p:tav>
                                        <p:tav tm="100000">
                                          <p:val>
                                            <p:strVal val="#ppt_h"/>
                                          </p:val>
                                        </p:tav>
                                      </p:tavLst>
                                    </p:anim>
                                    <p:animEffect transition="in" filter="fade">
                                      <p:cBhvr>
                                        <p:cTn id="65" dur="500"/>
                                        <p:tgtEl>
                                          <p:spTgt spid="5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par>
                                <p:cTn id="71" presetID="53" presetClass="entr" presetSubtype="16"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par>
                                <p:cTn id="76" presetID="53" presetClass="entr" presetSubtype="16"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ppt_w</p:attrName>
                                        </p:attrNameLst>
                                      </p:cBhvr>
                                      <p:tavLst>
                                        <p:tav tm="0">
                                          <p:val>
                                            <p:fltVal val="0"/>
                                          </p:val>
                                        </p:tav>
                                        <p:tav tm="100000">
                                          <p:val>
                                            <p:strVal val="#ppt_w"/>
                                          </p:val>
                                        </p:tav>
                                      </p:tavLst>
                                    </p:anim>
                                    <p:anim calcmode="lin" valueType="num">
                                      <p:cBhvr>
                                        <p:cTn id="79" dur="500" fill="hold"/>
                                        <p:tgtEl>
                                          <p:spTgt spid="52"/>
                                        </p:tgtEl>
                                        <p:attrNameLst>
                                          <p:attrName>ppt_h</p:attrName>
                                        </p:attrNameLst>
                                      </p:cBhvr>
                                      <p:tavLst>
                                        <p:tav tm="0">
                                          <p:val>
                                            <p:fltVal val="0"/>
                                          </p:val>
                                        </p:tav>
                                        <p:tav tm="100000">
                                          <p:val>
                                            <p:strVal val="#ppt_h"/>
                                          </p:val>
                                        </p:tav>
                                      </p:tavLst>
                                    </p:anim>
                                    <p:animEffect transition="in" filter="fade">
                                      <p:cBhvr>
                                        <p:cTn id="80" dur="500"/>
                                        <p:tgtEl>
                                          <p:spTgt spid="52"/>
                                        </p:tgtEl>
                                      </p:cBhvr>
                                    </p:animEffect>
                                  </p:childTnLst>
                                </p:cTn>
                              </p:par>
                            </p:childTnLst>
                          </p:cTn>
                        </p:par>
                        <p:par>
                          <p:cTn id="81" fill="hold">
                            <p:stCondLst>
                              <p:cond delay="500"/>
                            </p:stCondLst>
                            <p:childTnLst>
                              <p:par>
                                <p:cTn id="82" presetID="47" presetClass="entr" presetSubtype="0" fill="hold" nodeType="afterEffect">
                                  <p:stCondLst>
                                    <p:cond delay="0"/>
                                  </p:stCondLst>
                                  <p:childTnLst>
                                    <p:set>
                                      <p:cBhvr>
                                        <p:cTn id="83" dur="1" fill="hold">
                                          <p:stCondLst>
                                            <p:cond delay="0"/>
                                          </p:stCondLst>
                                        </p:cTn>
                                        <p:tgtEl>
                                          <p:spTgt spid="1030"/>
                                        </p:tgtEl>
                                        <p:attrNameLst>
                                          <p:attrName>style.visibility</p:attrName>
                                        </p:attrNameLst>
                                      </p:cBhvr>
                                      <p:to>
                                        <p:strVal val="visible"/>
                                      </p:to>
                                    </p:set>
                                    <p:animEffect transition="in" filter="fade">
                                      <p:cBhvr>
                                        <p:cTn id="84" dur="1000"/>
                                        <p:tgtEl>
                                          <p:spTgt spid="1030"/>
                                        </p:tgtEl>
                                      </p:cBhvr>
                                    </p:animEffect>
                                    <p:anim calcmode="lin" valueType="num">
                                      <p:cBhvr>
                                        <p:cTn id="85" dur="1000" fill="hold"/>
                                        <p:tgtEl>
                                          <p:spTgt spid="1030"/>
                                        </p:tgtEl>
                                        <p:attrNameLst>
                                          <p:attrName>ppt_x</p:attrName>
                                        </p:attrNameLst>
                                      </p:cBhvr>
                                      <p:tavLst>
                                        <p:tav tm="0">
                                          <p:val>
                                            <p:strVal val="#ppt_x"/>
                                          </p:val>
                                        </p:tav>
                                        <p:tav tm="100000">
                                          <p:val>
                                            <p:strVal val="#ppt_x"/>
                                          </p:val>
                                        </p:tav>
                                      </p:tavLst>
                                    </p:anim>
                                    <p:anim calcmode="lin" valueType="num">
                                      <p:cBhvr>
                                        <p:cTn id="8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031"/>
                                        </p:tgtEl>
                                        <p:attrNameLst>
                                          <p:attrName>style.visibility</p:attrName>
                                        </p:attrNameLst>
                                      </p:cBhvr>
                                      <p:to>
                                        <p:strVal val="visible"/>
                                      </p:to>
                                    </p:set>
                                    <p:animEffect transition="in" filter="fade">
                                      <p:cBhvr>
                                        <p:cTn id="97" dur="2000"/>
                                        <p:tgtEl>
                                          <p:spTgt spid="103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anim calcmode="lin" valueType="num">
                                      <p:cBhvr>
                                        <p:cTn id="102" dur="500" fill="hold"/>
                                        <p:tgtEl>
                                          <p:spTgt spid="71"/>
                                        </p:tgtEl>
                                        <p:attrNameLst>
                                          <p:attrName>ppt_w</p:attrName>
                                        </p:attrNameLst>
                                      </p:cBhvr>
                                      <p:tavLst>
                                        <p:tav tm="0">
                                          <p:val>
                                            <p:fltVal val="0"/>
                                          </p:val>
                                        </p:tav>
                                        <p:tav tm="100000">
                                          <p:val>
                                            <p:strVal val="#ppt_w"/>
                                          </p:val>
                                        </p:tav>
                                      </p:tavLst>
                                    </p:anim>
                                    <p:anim calcmode="lin" valueType="num">
                                      <p:cBhvr>
                                        <p:cTn id="103" dur="500" fill="hold"/>
                                        <p:tgtEl>
                                          <p:spTgt spid="71"/>
                                        </p:tgtEl>
                                        <p:attrNameLst>
                                          <p:attrName>ppt_h</p:attrName>
                                        </p:attrNameLst>
                                      </p:cBhvr>
                                      <p:tavLst>
                                        <p:tav tm="0">
                                          <p:val>
                                            <p:fltVal val="0"/>
                                          </p:val>
                                        </p:tav>
                                        <p:tav tm="100000">
                                          <p:val>
                                            <p:strVal val="#ppt_h"/>
                                          </p:val>
                                        </p:tav>
                                      </p:tavLst>
                                    </p:anim>
                                    <p:animEffect transition="in" filter="fade">
                                      <p:cBhvr>
                                        <p:cTn id="104" dur="500"/>
                                        <p:tgtEl>
                                          <p:spTgt spid="7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p:cTn id="107" dur="500" fill="hold"/>
                                        <p:tgtEl>
                                          <p:spTgt spid="72"/>
                                        </p:tgtEl>
                                        <p:attrNameLst>
                                          <p:attrName>ppt_w</p:attrName>
                                        </p:attrNameLst>
                                      </p:cBhvr>
                                      <p:tavLst>
                                        <p:tav tm="0">
                                          <p:val>
                                            <p:fltVal val="0"/>
                                          </p:val>
                                        </p:tav>
                                        <p:tav tm="100000">
                                          <p:val>
                                            <p:strVal val="#ppt_w"/>
                                          </p:val>
                                        </p:tav>
                                      </p:tavLst>
                                    </p:anim>
                                    <p:anim calcmode="lin" valueType="num">
                                      <p:cBhvr>
                                        <p:cTn id="108" dur="500" fill="hold"/>
                                        <p:tgtEl>
                                          <p:spTgt spid="72"/>
                                        </p:tgtEl>
                                        <p:attrNameLst>
                                          <p:attrName>ppt_h</p:attrName>
                                        </p:attrNameLst>
                                      </p:cBhvr>
                                      <p:tavLst>
                                        <p:tav tm="0">
                                          <p:val>
                                            <p:fltVal val="0"/>
                                          </p:val>
                                        </p:tav>
                                        <p:tav tm="100000">
                                          <p:val>
                                            <p:strVal val="#ppt_h"/>
                                          </p:val>
                                        </p:tav>
                                      </p:tavLst>
                                    </p:anim>
                                    <p:animEffect transition="in" filter="fade">
                                      <p:cBhvr>
                                        <p:cTn id="109" dur="500"/>
                                        <p:tgtEl>
                                          <p:spTgt spid="7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 calcmode="lin" valueType="num">
                                      <p:cBhvr>
                                        <p:cTn id="112" dur="500" fill="hold"/>
                                        <p:tgtEl>
                                          <p:spTgt spid="73"/>
                                        </p:tgtEl>
                                        <p:attrNameLst>
                                          <p:attrName>ppt_w</p:attrName>
                                        </p:attrNameLst>
                                      </p:cBhvr>
                                      <p:tavLst>
                                        <p:tav tm="0">
                                          <p:val>
                                            <p:fltVal val="0"/>
                                          </p:val>
                                        </p:tav>
                                        <p:tav tm="100000">
                                          <p:val>
                                            <p:strVal val="#ppt_w"/>
                                          </p:val>
                                        </p:tav>
                                      </p:tavLst>
                                    </p:anim>
                                    <p:anim calcmode="lin" valueType="num">
                                      <p:cBhvr>
                                        <p:cTn id="113" dur="500" fill="hold"/>
                                        <p:tgtEl>
                                          <p:spTgt spid="73"/>
                                        </p:tgtEl>
                                        <p:attrNameLst>
                                          <p:attrName>ppt_h</p:attrName>
                                        </p:attrNameLst>
                                      </p:cBhvr>
                                      <p:tavLst>
                                        <p:tav tm="0">
                                          <p:val>
                                            <p:fltVal val="0"/>
                                          </p:val>
                                        </p:tav>
                                        <p:tav tm="100000">
                                          <p:val>
                                            <p:strVal val="#ppt_h"/>
                                          </p:val>
                                        </p:tav>
                                      </p:tavLst>
                                    </p:anim>
                                    <p:animEffect transition="in" filter="fade">
                                      <p:cBhvr>
                                        <p:cTn id="114" dur="500"/>
                                        <p:tgtEl>
                                          <p:spTgt spid="73"/>
                                        </p:tgtEl>
                                      </p:cBhvr>
                                    </p:animEffect>
                                  </p:childTnLst>
                                </p:cTn>
                              </p:par>
                            </p:childTnLst>
                          </p:cTn>
                        </p:par>
                        <p:par>
                          <p:cTn id="115" fill="hold">
                            <p:stCondLst>
                              <p:cond delay="500"/>
                            </p:stCondLst>
                            <p:childTnLst>
                              <p:par>
                                <p:cTn id="116" presetID="42" presetClass="entr" presetSubtype="0" fill="hold" nodeType="after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fade">
                                      <p:cBhvr>
                                        <p:cTn id="118" dur="1000"/>
                                        <p:tgtEl>
                                          <p:spTgt spid="75"/>
                                        </p:tgtEl>
                                      </p:cBhvr>
                                    </p:animEffect>
                                    <p:anim calcmode="lin" valueType="num">
                                      <p:cBhvr>
                                        <p:cTn id="119" dur="1000" fill="hold"/>
                                        <p:tgtEl>
                                          <p:spTgt spid="75"/>
                                        </p:tgtEl>
                                        <p:attrNameLst>
                                          <p:attrName>ppt_x</p:attrName>
                                        </p:attrNameLst>
                                      </p:cBhvr>
                                      <p:tavLst>
                                        <p:tav tm="0">
                                          <p:val>
                                            <p:strVal val="#ppt_x"/>
                                          </p:val>
                                        </p:tav>
                                        <p:tav tm="100000">
                                          <p:val>
                                            <p:strVal val="#ppt_x"/>
                                          </p:val>
                                        </p:tav>
                                      </p:tavLst>
                                    </p:anim>
                                    <p:anim calcmode="lin" valueType="num">
                                      <p:cBhvr>
                                        <p:cTn id="1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p:cTn id="125" dur="500" fill="hold"/>
                                        <p:tgtEl>
                                          <p:spTgt spid="77"/>
                                        </p:tgtEl>
                                        <p:attrNameLst>
                                          <p:attrName>ppt_w</p:attrName>
                                        </p:attrNameLst>
                                      </p:cBhvr>
                                      <p:tavLst>
                                        <p:tav tm="0">
                                          <p:val>
                                            <p:fltVal val="0"/>
                                          </p:val>
                                        </p:tav>
                                        <p:tav tm="100000">
                                          <p:val>
                                            <p:strVal val="#ppt_w"/>
                                          </p:val>
                                        </p:tav>
                                      </p:tavLst>
                                    </p:anim>
                                    <p:anim calcmode="lin" valueType="num">
                                      <p:cBhvr>
                                        <p:cTn id="126" dur="500" fill="hold"/>
                                        <p:tgtEl>
                                          <p:spTgt spid="77"/>
                                        </p:tgtEl>
                                        <p:attrNameLst>
                                          <p:attrName>ppt_h</p:attrName>
                                        </p:attrNameLst>
                                      </p:cBhvr>
                                      <p:tavLst>
                                        <p:tav tm="0">
                                          <p:val>
                                            <p:fltVal val="0"/>
                                          </p:val>
                                        </p:tav>
                                        <p:tav tm="100000">
                                          <p:val>
                                            <p:strVal val="#ppt_h"/>
                                          </p:val>
                                        </p:tav>
                                      </p:tavLst>
                                    </p:anim>
                                    <p:animEffect transition="in" filter="fade">
                                      <p:cBhvr>
                                        <p:cTn id="127" dur="500"/>
                                        <p:tgtEl>
                                          <p:spTgt spid="77"/>
                                        </p:tgtEl>
                                      </p:cBhvr>
                                    </p:animEffect>
                                  </p:childTnLst>
                                </p:cTn>
                              </p:par>
                              <p:par>
                                <p:cTn id="128" presetID="53" presetClass="entr" presetSubtype="16" fill="hold"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par>
                                <p:cTn id="133" presetID="53" presetClass="entr" presetSubtype="16" fill="hold"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p:cTn id="135" dur="500" fill="hold"/>
                                        <p:tgtEl>
                                          <p:spTgt spid="78"/>
                                        </p:tgtEl>
                                        <p:attrNameLst>
                                          <p:attrName>ppt_w</p:attrName>
                                        </p:attrNameLst>
                                      </p:cBhvr>
                                      <p:tavLst>
                                        <p:tav tm="0">
                                          <p:val>
                                            <p:fltVal val="0"/>
                                          </p:val>
                                        </p:tav>
                                        <p:tav tm="100000">
                                          <p:val>
                                            <p:strVal val="#ppt_w"/>
                                          </p:val>
                                        </p:tav>
                                      </p:tavLst>
                                    </p:anim>
                                    <p:anim calcmode="lin" valueType="num">
                                      <p:cBhvr>
                                        <p:cTn id="136" dur="500" fill="hold"/>
                                        <p:tgtEl>
                                          <p:spTgt spid="78"/>
                                        </p:tgtEl>
                                        <p:attrNameLst>
                                          <p:attrName>ppt_h</p:attrName>
                                        </p:attrNameLst>
                                      </p:cBhvr>
                                      <p:tavLst>
                                        <p:tav tm="0">
                                          <p:val>
                                            <p:fltVal val="0"/>
                                          </p:val>
                                        </p:tav>
                                        <p:tav tm="100000">
                                          <p:val>
                                            <p:strVal val="#ppt_h"/>
                                          </p:val>
                                        </p:tav>
                                      </p:tavLst>
                                    </p:anim>
                                    <p:animEffect transition="in" filter="fade">
                                      <p:cBhvr>
                                        <p:cTn id="137" dur="500"/>
                                        <p:tgtEl>
                                          <p:spTgt spid="78"/>
                                        </p:tgtEl>
                                      </p:cBhvr>
                                    </p:animEffect>
                                  </p:childTnLst>
                                </p:cTn>
                              </p:par>
                            </p:childTnLst>
                          </p:cTn>
                        </p:par>
                        <p:par>
                          <p:cTn id="138" fill="hold">
                            <p:stCondLst>
                              <p:cond delay="500"/>
                            </p:stCondLst>
                            <p:childTnLst>
                              <p:par>
                                <p:cTn id="139" presetID="47" presetClass="entr" presetSubtype="0" fill="hold" nodeType="afterEffect">
                                  <p:stCondLst>
                                    <p:cond delay="0"/>
                                  </p:stCondLst>
                                  <p:childTnLst>
                                    <p:set>
                                      <p:cBhvr>
                                        <p:cTn id="140" dur="1" fill="hold">
                                          <p:stCondLst>
                                            <p:cond delay="0"/>
                                          </p:stCondLst>
                                        </p:cTn>
                                        <p:tgtEl>
                                          <p:spTgt spid="1033"/>
                                        </p:tgtEl>
                                        <p:attrNameLst>
                                          <p:attrName>style.visibility</p:attrName>
                                        </p:attrNameLst>
                                      </p:cBhvr>
                                      <p:to>
                                        <p:strVal val="visible"/>
                                      </p:to>
                                    </p:set>
                                    <p:animEffect transition="in" filter="fade">
                                      <p:cBhvr>
                                        <p:cTn id="141" dur="1000"/>
                                        <p:tgtEl>
                                          <p:spTgt spid="1033"/>
                                        </p:tgtEl>
                                      </p:cBhvr>
                                    </p:animEffect>
                                    <p:anim calcmode="lin" valueType="num">
                                      <p:cBhvr>
                                        <p:cTn id="142" dur="1000" fill="hold"/>
                                        <p:tgtEl>
                                          <p:spTgt spid="1033"/>
                                        </p:tgtEl>
                                        <p:attrNameLst>
                                          <p:attrName>ppt_x</p:attrName>
                                        </p:attrNameLst>
                                      </p:cBhvr>
                                      <p:tavLst>
                                        <p:tav tm="0">
                                          <p:val>
                                            <p:strVal val="#ppt_x"/>
                                          </p:val>
                                        </p:tav>
                                        <p:tav tm="100000">
                                          <p:val>
                                            <p:strVal val="#ppt_x"/>
                                          </p:val>
                                        </p:tav>
                                      </p:tavLst>
                                    </p:anim>
                                    <p:anim calcmode="lin" valueType="num">
                                      <p:cBhvr>
                                        <p:cTn id="143"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81"/>
                                        </p:tgtEl>
                                        <p:attrNameLst>
                                          <p:attrName>style.visibility</p:attrName>
                                        </p:attrNameLst>
                                      </p:cBhvr>
                                      <p:to>
                                        <p:strVal val="visible"/>
                                      </p:to>
                                    </p:set>
                                    <p:anim calcmode="lin" valueType="num">
                                      <p:cBhvr>
                                        <p:cTn id="148" dur="500" fill="hold"/>
                                        <p:tgtEl>
                                          <p:spTgt spid="81"/>
                                        </p:tgtEl>
                                        <p:attrNameLst>
                                          <p:attrName>ppt_w</p:attrName>
                                        </p:attrNameLst>
                                      </p:cBhvr>
                                      <p:tavLst>
                                        <p:tav tm="0">
                                          <p:val>
                                            <p:fltVal val="0"/>
                                          </p:val>
                                        </p:tav>
                                        <p:tav tm="100000">
                                          <p:val>
                                            <p:strVal val="#ppt_w"/>
                                          </p:val>
                                        </p:tav>
                                      </p:tavLst>
                                    </p:anim>
                                    <p:anim calcmode="lin" valueType="num">
                                      <p:cBhvr>
                                        <p:cTn id="149" dur="500" fill="hold"/>
                                        <p:tgtEl>
                                          <p:spTgt spid="81"/>
                                        </p:tgtEl>
                                        <p:attrNameLst>
                                          <p:attrName>ppt_h</p:attrName>
                                        </p:attrNameLst>
                                      </p:cBhvr>
                                      <p:tavLst>
                                        <p:tav tm="0">
                                          <p:val>
                                            <p:fltVal val="0"/>
                                          </p:val>
                                        </p:tav>
                                        <p:tav tm="100000">
                                          <p:val>
                                            <p:strVal val="#ppt_h"/>
                                          </p:val>
                                        </p:tav>
                                      </p:tavLst>
                                    </p:anim>
                                    <p:animEffect transition="in" filter="fade">
                                      <p:cBhvr>
                                        <p:cTn id="150" dur="500"/>
                                        <p:tgtEl>
                                          <p:spTgt spid="81"/>
                                        </p:tgtEl>
                                      </p:cBhvr>
                                    </p:animEffect>
                                  </p:childTnLst>
                                </p:cTn>
                              </p:par>
                              <p:par>
                                <p:cTn id="151" presetID="53" presetClass="entr" presetSubtype="16" fill="hold" nodeType="withEffect">
                                  <p:stCondLst>
                                    <p:cond delay="0"/>
                                  </p:stCondLst>
                                  <p:childTnLst>
                                    <p:set>
                                      <p:cBhvr>
                                        <p:cTn id="152" dur="1" fill="hold">
                                          <p:stCondLst>
                                            <p:cond delay="0"/>
                                          </p:stCondLst>
                                        </p:cTn>
                                        <p:tgtEl>
                                          <p:spTgt spid="80"/>
                                        </p:tgtEl>
                                        <p:attrNameLst>
                                          <p:attrName>style.visibility</p:attrName>
                                        </p:attrNameLst>
                                      </p:cBhvr>
                                      <p:to>
                                        <p:strVal val="visible"/>
                                      </p:to>
                                    </p:set>
                                    <p:anim calcmode="lin" valueType="num">
                                      <p:cBhvr>
                                        <p:cTn id="153" dur="500" fill="hold"/>
                                        <p:tgtEl>
                                          <p:spTgt spid="80"/>
                                        </p:tgtEl>
                                        <p:attrNameLst>
                                          <p:attrName>ppt_w</p:attrName>
                                        </p:attrNameLst>
                                      </p:cBhvr>
                                      <p:tavLst>
                                        <p:tav tm="0">
                                          <p:val>
                                            <p:fltVal val="0"/>
                                          </p:val>
                                        </p:tav>
                                        <p:tav tm="100000">
                                          <p:val>
                                            <p:strVal val="#ppt_w"/>
                                          </p:val>
                                        </p:tav>
                                      </p:tavLst>
                                    </p:anim>
                                    <p:anim calcmode="lin" valueType="num">
                                      <p:cBhvr>
                                        <p:cTn id="154" dur="500" fill="hold"/>
                                        <p:tgtEl>
                                          <p:spTgt spid="80"/>
                                        </p:tgtEl>
                                        <p:attrNameLst>
                                          <p:attrName>ppt_h</p:attrName>
                                        </p:attrNameLst>
                                      </p:cBhvr>
                                      <p:tavLst>
                                        <p:tav tm="0">
                                          <p:val>
                                            <p:fltVal val="0"/>
                                          </p:val>
                                        </p:tav>
                                        <p:tav tm="100000">
                                          <p:val>
                                            <p:strVal val="#ppt_h"/>
                                          </p:val>
                                        </p:tav>
                                      </p:tavLst>
                                    </p:anim>
                                    <p:animEffect transition="in" filter="fade">
                                      <p:cBhvr>
                                        <p:cTn id="155" dur="500"/>
                                        <p:tgtEl>
                                          <p:spTgt spid="80"/>
                                        </p:tgtEl>
                                      </p:cBhvr>
                                    </p:animEffect>
                                  </p:childTnLst>
                                </p:cTn>
                              </p:par>
                              <p:par>
                                <p:cTn id="156" presetID="53" presetClass="entr" presetSubtype="16" fill="hold" nodeType="withEffect">
                                  <p:stCondLst>
                                    <p:cond delay="0"/>
                                  </p:stCondLst>
                                  <p:childTnLst>
                                    <p:set>
                                      <p:cBhvr>
                                        <p:cTn id="157" dur="1" fill="hold">
                                          <p:stCondLst>
                                            <p:cond delay="0"/>
                                          </p:stCondLst>
                                        </p:cTn>
                                        <p:tgtEl>
                                          <p:spTgt spid="82"/>
                                        </p:tgtEl>
                                        <p:attrNameLst>
                                          <p:attrName>style.visibility</p:attrName>
                                        </p:attrNameLst>
                                      </p:cBhvr>
                                      <p:to>
                                        <p:strVal val="visible"/>
                                      </p:to>
                                    </p:set>
                                    <p:anim calcmode="lin" valueType="num">
                                      <p:cBhvr>
                                        <p:cTn id="158" dur="500" fill="hold"/>
                                        <p:tgtEl>
                                          <p:spTgt spid="82"/>
                                        </p:tgtEl>
                                        <p:attrNameLst>
                                          <p:attrName>ppt_w</p:attrName>
                                        </p:attrNameLst>
                                      </p:cBhvr>
                                      <p:tavLst>
                                        <p:tav tm="0">
                                          <p:val>
                                            <p:fltVal val="0"/>
                                          </p:val>
                                        </p:tav>
                                        <p:tav tm="100000">
                                          <p:val>
                                            <p:strVal val="#ppt_w"/>
                                          </p:val>
                                        </p:tav>
                                      </p:tavLst>
                                    </p:anim>
                                    <p:anim calcmode="lin" valueType="num">
                                      <p:cBhvr>
                                        <p:cTn id="159" dur="500" fill="hold"/>
                                        <p:tgtEl>
                                          <p:spTgt spid="82"/>
                                        </p:tgtEl>
                                        <p:attrNameLst>
                                          <p:attrName>ppt_h</p:attrName>
                                        </p:attrNameLst>
                                      </p:cBhvr>
                                      <p:tavLst>
                                        <p:tav tm="0">
                                          <p:val>
                                            <p:fltVal val="0"/>
                                          </p:val>
                                        </p:tav>
                                        <p:tav tm="100000">
                                          <p:val>
                                            <p:strVal val="#ppt_h"/>
                                          </p:val>
                                        </p:tav>
                                      </p:tavLst>
                                    </p:anim>
                                    <p:animEffect transition="in" filter="fade">
                                      <p:cBhvr>
                                        <p:cTn id="160" dur="500"/>
                                        <p:tgtEl>
                                          <p:spTgt spid="82"/>
                                        </p:tgtEl>
                                      </p:cBhvr>
                                    </p:animEffect>
                                  </p:childTnLst>
                                </p:cTn>
                              </p:par>
                            </p:childTnLst>
                          </p:cTn>
                        </p:par>
                        <p:par>
                          <p:cTn id="161" fill="hold">
                            <p:stCondLst>
                              <p:cond delay="500"/>
                            </p:stCondLst>
                            <p:childTnLst>
                              <p:par>
                                <p:cTn id="162" presetID="42" presetClass="entr" presetSubtype="0" fill="hold" nodeType="afterEffect">
                                  <p:stCondLst>
                                    <p:cond delay="0"/>
                                  </p:stCondLst>
                                  <p:childTnLst>
                                    <p:set>
                                      <p:cBhvr>
                                        <p:cTn id="163" dur="1" fill="hold">
                                          <p:stCondLst>
                                            <p:cond delay="0"/>
                                          </p:stCondLst>
                                        </p:cTn>
                                        <p:tgtEl>
                                          <p:spTgt spid="83"/>
                                        </p:tgtEl>
                                        <p:attrNameLst>
                                          <p:attrName>style.visibility</p:attrName>
                                        </p:attrNameLst>
                                      </p:cBhvr>
                                      <p:to>
                                        <p:strVal val="visible"/>
                                      </p:to>
                                    </p:set>
                                    <p:animEffect transition="in" filter="fade">
                                      <p:cBhvr>
                                        <p:cTn id="164" dur="1000"/>
                                        <p:tgtEl>
                                          <p:spTgt spid="83"/>
                                        </p:tgtEl>
                                      </p:cBhvr>
                                    </p:animEffect>
                                    <p:anim calcmode="lin" valueType="num">
                                      <p:cBhvr>
                                        <p:cTn id="165" dur="1000" fill="hold"/>
                                        <p:tgtEl>
                                          <p:spTgt spid="83"/>
                                        </p:tgtEl>
                                        <p:attrNameLst>
                                          <p:attrName>ppt_x</p:attrName>
                                        </p:attrNameLst>
                                      </p:cBhvr>
                                      <p:tavLst>
                                        <p:tav tm="0">
                                          <p:val>
                                            <p:strVal val="#ppt_x"/>
                                          </p:val>
                                        </p:tav>
                                        <p:tav tm="100000">
                                          <p:val>
                                            <p:strVal val="#ppt_x"/>
                                          </p:val>
                                        </p:tav>
                                      </p:tavLst>
                                    </p:anim>
                                    <p:anim calcmode="lin" valueType="num">
                                      <p:cBhvr>
                                        <p:cTn id="16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84"/>
                                        </p:tgtEl>
                                        <p:attrNameLst>
                                          <p:attrName>style.visibility</p:attrName>
                                        </p:attrNameLst>
                                      </p:cBhvr>
                                      <p:to>
                                        <p:strVal val="visible"/>
                                      </p:to>
                                    </p:set>
                                    <p:animEffect transition="in" filter="blinds(horizontal)">
                                      <p:cBhvr>
                                        <p:cTn id="171" dur="500"/>
                                        <p:tgtEl>
                                          <p:spTgt spid="84"/>
                                        </p:tgtEl>
                                      </p:cBhvr>
                                    </p:animEffect>
                                  </p:childTnLst>
                                </p:cTn>
                              </p:par>
                            </p:childTnLst>
                          </p:cTn>
                        </p:par>
                        <p:par>
                          <p:cTn id="172" fill="hold">
                            <p:stCondLst>
                              <p:cond delay="500"/>
                            </p:stCondLst>
                            <p:childTnLst>
                              <p:par>
                                <p:cTn id="173" presetID="42" presetClass="entr" presetSubtype="0" fill="hold" nodeType="afterEffect">
                                  <p:stCondLst>
                                    <p:cond delay="0"/>
                                  </p:stCondLst>
                                  <p:childTnLst>
                                    <p:set>
                                      <p:cBhvr>
                                        <p:cTn id="174" dur="1" fill="hold">
                                          <p:stCondLst>
                                            <p:cond delay="0"/>
                                          </p:stCondLst>
                                        </p:cTn>
                                        <p:tgtEl>
                                          <p:spTgt spid="1034"/>
                                        </p:tgtEl>
                                        <p:attrNameLst>
                                          <p:attrName>style.visibility</p:attrName>
                                        </p:attrNameLst>
                                      </p:cBhvr>
                                      <p:to>
                                        <p:strVal val="visible"/>
                                      </p:to>
                                    </p:set>
                                    <p:animEffect transition="in" filter="fade">
                                      <p:cBhvr>
                                        <p:cTn id="175" dur="1000"/>
                                        <p:tgtEl>
                                          <p:spTgt spid="1034"/>
                                        </p:tgtEl>
                                      </p:cBhvr>
                                    </p:animEffect>
                                    <p:anim calcmode="lin" valueType="num">
                                      <p:cBhvr>
                                        <p:cTn id="176" dur="1000" fill="hold"/>
                                        <p:tgtEl>
                                          <p:spTgt spid="1034"/>
                                        </p:tgtEl>
                                        <p:attrNameLst>
                                          <p:attrName>ppt_x</p:attrName>
                                        </p:attrNameLst>
                                      </p:cBhvr>
                                      <p:tavLst>
                                        <p:tav tm="0">
                                          <p:val>
                                            <p:strVal val="#ppt_x"/>
                                          </p:val>
                                        </p:tav>
                                        <p:tav tm="100000">
                                          <p:val>
                                            <p:strVal val="#ppt_x"/>
                                          </p:val>
                                        </p:tav>
                                      </p:tavLst>
                                    </p:anim>
                                    <p:anim calcmode="lin" valueType="num">
                                      <p:cBhvr>
                                        <p:cTn id="17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54" presetClass="entr" presetSubtype="0" accel="100000" fill="hold" nodeType="clickEffect">
                                  <p:stCondLst>
                                    <p:cond delay="0"/>
                                  </p:stCondLst>
                                  <p:childTnLst>
                                    <p:set>
                                      <p:cBhvr>
                                        <p:cTn id="181" dur="1" fill="hold">
                                          <p:stCondLst>
                                            <p:cond delay="0"/>
                                          </p:stCondLst>
                                        </p:cTn>
                                        <p:tgtEl>
                                          <p:spTgt spid="92"/>
                                        </p:tgtEl>
                                        <p:attrNameLst>
                                          <p:attrName>style.visibility</p:attrName>
                                        </p:attrNameLst>
                                      </p:cBhvr>
                                      <p:to>
                                        <p:strVal val="visible"/>
                                      </p:to>
                                    </p:set>
                                    <p:anim calcmode="lin" valueType="num">
                                      <p:cBhvr>
                                        <p:cTn id="182" dur="500" fill="hold"/>
                                        <p:tgtEl>
                                          <p:spTgt spid="92"/>
                                        </p:tgtEl>
                                        <p:attrNameLst>
                                          <p:attrName>ppt_w</p:attrName>
                                        </p:attrNameLst>
                                      </p:cBhvr>
                                      <p:tavLst>
                                        <p:tav tm="0">
                                          <p:val>
                                            <p:strVal val="#ppt_w*0.05"/>
                                          </p:val>
                                        </p:tav>
                                        <p:tav tm="100000">
                                          <p:val>
                                            <p:strVal val="#ppt_w"/>
                                          </p:val>
                                        </p:tav>
                                      </p:tavLst>
                                    </p:anim>
                                    <p:anim calcmode="lin" valueType="num">
                                      <p:cBhvr>
                                        <p:cTn id="183" dur="500" fill="hold"/>
                                        <p:tgtEl>
                                          <p:spTgt spid="92"/>
                                        </p:tgtEl>
                                        <p:attrNameLst>
                                          <p:attrName>ppt_h</p:attrName>
                                        </p:attrNameLst>
                                      </p:cBhvr>
                                      <p:tavLst>
                                        <p:tav tm="0">
                                          <p:val>
                                            <p:strVal val="#ppt_h"/>
                                          </p:val>
                                        </p:tav>
                                        <p:tav tm="100000">
                                          <p:val>
                                            <p:strVal val="#ppt_h"/>
                                          </p:val>
                                        </p:tav>
                                      </p:tavLst>
                                    </p:anim>
                                    <p:anim calcmode="lin" valueType="num">
                                      <p:cBhvr>
                                        <p:cTn id="184" dur="500" fill="hold"/>
                                        <p:tgtEl>
                                          <p:spTgt spid="92"/>
                                        </p:tgtEl>
                                        <p:attrNameLst>
                                          <p:attrName>ppt_x</p:attrName>
                                        </p:attrNameLst>
                                      </p:cBhvr>
                                      <p:tavLst>
                                        <p:tav tm="0">
                                          <p:val>
                                            <p:strVal val="#ppt_x-.2"/>
                                          </p:val>
                                        </p:tav>
                                        <p:tav tm="100000">
                                          <p:val>
                                            <p:strVal val="#ppt_x"/>
                                          </p:val>
                                        </p:tav>
                                      </p:tavLst>
                                    </p:anim>
                                    <p:anim calcmode="lin" valueType="num">
                                      <p:cBhvr>
                                        <p:cTn id="185" dur="500" fill="hold"/>
                                        <p:tgtEl>
                                          <p:spTgt spid="92"/>
                                        </p:tgtEl>
                                        <p:attrNameLst>
                                          <p:attrName>ppt_y</p:attrName>
                                        </p:attrNameLst>
                                      </p:cBhvr>
                                      <p:tavLst>
                                        <p:tav tm="0">
                                          <p:val>
                                            <p:strVal val="#ppt_y"/>
                                          </p:val>
                                        </p:tav>
                                        <p:tav tm="100000">
                                          <p:val>
                                            <p:strVal val="#ppt_y"/>
                                          </p:val>
                                        </p:tav>
                                      </p:tavLst>
                                    </p:anim>
                                    <p:animEffect transition="in" filter="fade">
                                      <p:cBhvr>
                                        <p:cTn id="186" dur="500"/>
                                        <p:tgtEl>
                                          <p:spTgt spid="92"/>
                                        </p:tgtEl>
                                      </p:cBhvr>
                                    </p:animEffect>
                                  </p:childTnLst>
                                </p:cTn>
                              </p:par>
                            </p:childTnLst>
                          </p:cTn>
                        </p:par>
                      </p:childTnLst>
                    </p:cTn>
                  </p:par>
                  <p:par>
                    <p:cTn id="187" fill="hold">
                      <p:stCondLst>
                        <p:cond delay="indefinite"/>
                      </p:stCondLst>
                      <p:childTnLst>
                        <p:par>
                          <p:cTn id="188" fill="hold">
                            <p:stCondLst>
                              <p:cond delay="0"/>
                            </p:stCondLst>
                            <p:childTnLst>
                              <p:par>
                                <p:cTn id="189" presetID="54" presetClass="entr" presetSubtype="0" accel="100000" fill="hold" nodeType="clickEffect">
                                  <p:stCondLst>
                                    <p:cond delay="0"/>
                                  </p:stCondLst>
                                  <p:childTnLst>
                                    <p:set>
                                      <p:cBhvr>
                                        <p:cTn id="190" dur="1" fill="hold">
                                          <p:stCondLst>
                                            <p:cond delay="0"/>
                                          </p:stCondLst>
                                        </p:cTn>
                                        <p:tgtEl>
                                          <p:spTgt spid="93"/>
                                        </p:tgtEl>
                                        <p:attrNameLst>
                                          <p:attrName>style.visibility</p:attrName>
                                        </p:attrNameLst>
                                      </p:cBhvr>
                                      <p:to>
                                        <p:strVal val="visible"/>
                                      </p:to>
                                    </p:set>
                                    <p:anim calcmode="lin" valueType="num">
                                      <p:cBhvr>
                                        <p:cTn id="191" dur="500" fill="hold"/>
                                        <p:tgtEl>
                                          <p:spTgt spid="93"/>
                                        </p:tgtEl>
                                        <p:attrNameLst>
                                          <p:attrName>ppt_w</p:attrName>
                                        </p:attrNameLst>
                                      </p:cBhvr>
                                      <p:tavLst>
                                        <p:tav tm="0">
                                          <p:val>
                                            <p:strVal val="#ppt_w*0.05"/>
                                          </p:val>
                                        </p:tav>
                                        <p:tav tm="100000">
                                          <p:val>
                                            <p:strVal val="#ppt_w"/>
                                          </p:val>
                                        </p:tav>
                                      </p:tavLst>
                                    </p:anim>
                                    <p:anim calcmode="lin" valueType="num">
                                      <p:cBhvr>
                                        <p:cTn id="192" dur="500" fill="hold"/>
                                        <p:tgtEl>
                                          <p:spTgt spid="93"/>
                                        </p:tgtEl>
                                        <p:attrNameLst>
                                          <p:attrName>ppt_h</p:attrName>
                                        </p:attrNameLst>
                                      </p:cBhvr>
                                      <p:tavLst>
                                        <p:tav tm="0">
                                          <p:val>
                                            <p:strVal val="#ppt_h"/>
                                          </p:val>
                                        </p:tav>
                                        <p:tav tm="100000">
                                          <p:val>
                                            <p:strVal val="#ppt_h"/>
                                          </p:val>
                                        </p:tav>
                                      </p:tavLst>
                                    </p:anim>
                                    <p:anim calcmode="lin" valueType="num">
                                      <p:cBhvr>
                                        <p:cTn id="193" dur="500" fill="hold"/>
                                        <p:tgtEl>
                                          <p:spTgt spid="93"/>
                                        </p:tgtEl>
                                        <p:attrNameLst>
                                          <p:attrName>ppt_x</p:attrName>
                                        </p:attrNameLst>
                                      </p:cBhvr>
                                      <p:tavLst>
                                        <p:tav tm="0">
                                          <p:val>
                                            <p:strVal val="#ppt_x-.2"/>
                                          </p:val>
                                        </p:tav>
                                        <p:tav tm="100000">
                                          <p:val>
                                            <p:strVal val="#ppt_x"/>
                                          </p:val>
                                        </p:tav>
                                      </p:tavLst>
                                    </p:anim>
                                    <p:anim calcmode="lin" valueType="num">
                                      <p:cBhvr>
                                        <p:cTn id="194" dur="500" fill="hold"/>
                                        <p:tgtEl>
                                          <p:spTgt spid="93"/>
                                        </p:tgtEl>
                                        <p:attrNameLst>
                                          <p:attrName>ppt_y</p:attrName>
                                        </p:attrNameLst>
                                      </p:cBhvr>
                                      <p:tavLst>
                                        <p:tav tm="0">
                                          <p:val>
                                            <p:strVal val="#ppt_y"/>
                                          </p:val>
                                        </p:tav>
                                        <p:tav tm="100000">
                                          <p:val>
                                            <p:strVal val="#ppt_y"/>
                                          </p:val>
                                        </p:tav>
                                      </p:tavLst>
                                    </p:anim>
                                    <p:animEffect transition="in" filter="fade">
                                      <p:cBhvr>
                                        <p:cTn id="19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P spid="29" grpId="0"/>
      <p:bldP spid="54" grpId="0"/>
      <p:bldP spid="55" grpId="0"/>
      <p:bldP spid="72" grpId="0"/>
      <p:bldP spid="73" grpId="0"/>
      <p:bldP spid="77" grpId="0"/>
      <p:bldP spid="81"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6" descr="C:\Users\Administrator\Desktop\timg0_副本.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85784" y="-142894"/>
            <a:ext cx="4342560" cy="5786460"/>
          </a:xfrm>
          <a:prstGeom prst="rect">
            <a:avLst/>
          </a:prstGeom>
          <a:noFill/>
        </p:spPr>
      </p:pic>
      <p:grpSp>
        <p:nvGrpSpPr>
          <p:cNvPr id="2" name="组合 3"/>
          <p:cNvGrpSpPr/>
          <p:nvPr/>
        </p:nvGrpSpPr>
        <p:grpSpPr>
          <a:xfrm>
            <a:off x="1928794" y="1500180"/>
            <a:ext cx="3786214" cy="3643320"/>
            <a:chOff x="2357422" y="1785932"/>
            <a:chExt cx="3786214" cy="3857652"/>
          </a:xfrm>
        </p:grpSpPr>
        <p:grpSp>
          <p:nvGrpSpPr>
            <p:cNvPr id="4" name="组合 5"/>
            <p:cNvGrpSpPr/>
            <p:nvPr/>
          </p:nvGrpSpPr>
          <p:grpSpPr>
            <a:xfrm>
              <a:off x="2357422" y="1785932"/>
              <a:ext cx="3786214" cy="3857652"/>
              <a:chOff x="-151902" y="2290777"/>
              <a:chExt cx="2657192" cy="3857652"/>
            </a:xfrm>
          </p:grpSpPr>
          <p:pic>
            <p:nvPicPr>
              <p:cNvPr id="7" name="图片 7"/>
              <p:cNvPicPr>
                <a:picLocks noChangeAspect="1" noChangeArrowheads="1"/>
              </p:cNvPicPr>
              <p:nvPr/>
            </p:nvPicPr>
            <p:blipFill>
              <a:blip r:embed="rId4" cstate="print"/>
              <a:srcRect t="19016" r="4208"/>
              <a:stretch>
                <a:fillRect/>
              </a:stretch>
            </p:blipFill>
            <p:spPr bwMode="auto">
              <a:xfrm flipH="1">
                <a:off x="-151902" y="2290777"/>
                <a:ext cx="2657192" cy="3857652"/>
              </a:xfrm>
              <a:prstGeom prst="rect">
                <a:avLst/>
              </a:prstGeom>
              <a:noFill/>
              <a:ln w="9525">
                <a:noFill/>
                <a:miter lim="800000"/>
                <a:headEnd/>
                <a:tailEnd/>
              </a:ln>
            </p:spPr>
          </p:pic>
          <p:sp>
            <p:nvSpPr>
              <p:cNvPr id="8" name="矩形 7"/>
              <p:cNvSpPr>
                <a:spLocks noChangeArrowheads="1"/>
              </p:cNvSpPr>
              <p:nvPr/>
            </p:nvSpPr>
            <p:spPr bwMode="auto">
              <a:xfrm>
                <a:off x="199048" y="3219471"/>
                <a:ext cx="2306241" cy="2737414"/>
              </a:xfrm>
              <a:prstGeom prst="rect">
                <a:avLst/>
              </a:prstGeom>
              <a:noFill/>
              <a:ln w="9525">
                <a:noFill/>
                <a:miter lim="800000"/>
              </a:ln>
            </p:spPr>
            <p:txBody>
              <a:bodyPr wrap="square">
                <a:spAutoFit/>
              </a:bodyPr>
              <a:lstStyle/>
              <a:p>
                <a:r>
                  <a:rPr lang="zh-CN" altLang="en-US" b="1" dirty="0" smtClean="0">
                    <a:solidFill>
                      <a:prstClr val="black"/>
                    </a:solidFill>
                  </a:rPr>
                  <a:t> </a:t>
                </a:r>
                <a:endParaRPr lang="en-US" altLang="zh-CN" b="1" dirty="0" smtClean="0">
                  <a:solidFill>
                    <a:prstClr val="black"/>
                  </a:solidFill>
                  <a:latin typeface="仿宋" panose="02010609060101010101" charset="-122"/>
                  <a:ea typeface="仿宋" panose="02010609060101010101" charset="-122"/>
                </a:endParaRPr>
              </a:p>
              <a:p>
                <a:r>
                  <a:rPr lang="en-US" altLang="zh-CN" b="1" dirty="0" smtClean="0">
                    <a:solidFill>
                      <a:prstClr val="black"/>
                    </a:solidFill>
                    <a:latin typeface="仿宋" panose="02010609060101010101" charset="-122"/>
                    <a:ea typeface="仿宋" panose="02010609060101010101" charset="-122"/>
                  </a:rPr>
                  <a:t>1852</a:t>
                </a:r>
                <a:r>
                  <a:rPr lang="zh-CN" altLang="en-US" b="1" dirty="0" smtClean="0">
                    <a:solidFill>
                      <a:prstClr val="black"/>
                    </a:solidFill>
                    <a:latin typeface="仿宋" panose="02010609060101010101" charset="-122"/>
                    <a:ea typeface="仿宋" panose="02010609060101010101" charset="-122"/>
                  </a:rPr>
                  <a:t>年入宫</a:t>
                </a:r>
                <a:endParaRPr lang="en-US" altLang="zh-CN" b="1" dirty="0" smtClean="0">
                  <a:solidFill>
                    <a:prstClr val="black"/>
                  </a:solidFill>
                  <a:latin typeface="仿宋" panose="02010609060101010101" charset="-122"/>
                  <a:ea typeface="仿宋" panose="02010609060101010101" charset="-122"/>
                </a:endParaRPr>
              </a:p>
              <a:p>
                <a:r>
                  <a:rPr lang="en-US" altLang="zh-CN" b="1" dirty="0" smtClean="0">
                    <a:solidFill>
                      <a:prstClr val="black"/>
                    </a:solidFill>
                    <a:latin typeface="仿宋" panose="02010609060101010101" charset="-122"/>
                    <a:ea typeface="仿宋" panose="02010609060101010101" charset="-122"/>
                  </a:rPr>
                  <a:t>1856</a:t>
                </a:r>
                <a:r>
                  <a:rPr lang="zh-CN" altLang="en-US" b="1" dirty="0" smtClean="0">
                    <a:solidFill>
                      <a:prstClr val="black"/>
                    </a:solidFill>
                    <a:latin typeface="仿宋" panose="02010609060101010101" charset="-122"/>
                    <a:ea typeface="仿宋" panose="02010609060101010101" charset="-122"/>
                  </a:rPr>
                  <a:t>年生皇长子载淳</a:t>
                </a:r>
                <a:r>
                  <a:rPr lang="zh-CN" altLang="en-US" sz="1600" b="1" dirty="0" smtClean="0">
                    <a:solidFill>
                      <a:prstClr val="black"/>
                    </a:solidFill>
                    <a:latin typeface="仿宋" panose="02010609060101010101" charset="-122"/>
                    <a:ea typeface="仿宋" panose="02010609060101010101" charset="-122"/>
                  </a:rPr>
                  <a:t>（同治帝），</a:t>
                </a:r>
                <a:endParaRPr lang="en-US" altLang="zh-CN" sz="1600" b="1" dirty="0" smtClean="0">
                  <a:solidFill>
                    <a:prstClr val="black"/>
                  </a:solidFill>
                  <a:latin typeface="仿宋" panose="02010609060101010101" charset="-122"/>
                  <a:ea typeface="仿宋" panose="02010609060101010101" charset="-122"/>
                </a:endParaRPr>
              </a:p>
              <a:p>
                <a:r>
                  <a:rPr lang="zh-CN" altLang="en-US" b="1" dirty="0" smtClean="0">
                    <a:solidFill>
                      <a:prstClr val="black"/>
                    </a:solidFill>
                    <a:latin typeface="仿宋" panose="02010609060101010101" charset="-122"/>
                    <a:ea typeface="仿宋" panose="02010609060101010101" charset="-122"/>
                  </a:rPr>
                  <a:t>先后发动辛酉政变、 “</a:t>
                </a:r>
                <a:r>
                  <a:rPr lang="zh-CN" altLang="en-US" b="1" dirty="0">
                    <a:solidFill>
                      <a:prstClr val="black"/>
                    </a:solidFill>
                    <a:latin typeface="仿宋" panose="02010609060101010101" charset="-122"/>
                    <a:ea typeface="仿宋" panose="02010609060101010101" charset="-122"/>
                  </a:rPr>
                  <a:t>甲申易枢</a:t>
                </a:r>
                <a:r>
                  <a:rPr lang="zh-CN" altLang="en-US" b="1" dirty="0" smtClean="0">
                    <a:solidFill>
                      <a:prstClr val="black"/>
                    </a:solidFill>
                    <a:latin typeface="仿宋" panose="02010609060101010101" charset="-122"/>
                    <a:ea typeface="仿宋" panose="02010609060101010101" charset="-122"/>
                  </a:rPr>
                  <a:t>”、戊戌政变，是晚清实际掌权者</a:t>
                </a:r>
                <a:endParaRPr lang="en-US" altLang="zh-CN" b="1" dirty="0" smtClean="0">
                  <a:solidFill>
                    <a:prstClr val="black"/>
                  </a:solidFill>
                  <a:latin typeface="仿宋" panose="02010609060101010101" charset="-122"/>
                  <a:ea typeface="仿宋" panose="02010609060101010101" charset="-122"/>
                </a:endParaRPr>
              </a:p>
              <a:p>
                <a:r>
                  <a:rPr lang="en-US" altLang="zh-CN" b="1" dirty="0" smtClean="0">
                    <a:solidFill>
                      <a:prstClr val="black"/>
                    </a:solidFill>
                    <a:latin typeface="仿宋" panose="02010609060101010101" charset="-122"/>
                    <a:ea typeface="仿宋" panose="02010609060101010101" charset="-122"/>
                  </a:rPr>
                  <a:t>1900</a:t>
                </a:r>
                <a:r>
                  <a:rPr lang="zh-CN" altLang="en-US" b="1" dirty="0">
                    <a:solidFill>
                      <a:prstClr val="black"/>
                    </a:solidFill>
                    <a:latin typeface="仿宋" panose="02010609060101010101" charset="-122"/>
                    <a:ea typeface="仿宋" panose="02010609060101010101" charset="-122"/>
                  </a:rPr>
                  <a:t>年庚子国变后，实行清末</a:t>
                </a:r>
                <a:r>
                  <a:rPr lang="zh-CN" altLang="en-US" b="1" dirty="0" smtClean="0">
                    <a:solidFill>
                      <a:prstClr val="black"/>
                    </a:solidFill>
                    <a:latin typeface="仿宋" panose="02010609060101010101" charset="-122"/>
                    <a:ea typeface="仿宋" panose="02010609060101010101" charset="-122"/>
                  </a:rPr>
                  <a:t>新政</a:t>
                </a:r>
                <a:endParaRPr lang="en-US" altLang="zh-CN" b="1" dirty="0" smtClean="0">
                  <a:solidFill>
                    <a:prstClr val="black"/>
                  </a:solidFill>
                  <a:latin typeface="仿宋" panose="02010609060101010101" charset="-122"/>
                  <a:ea typeface="仿宋" panose="02010609060101010101" charset="-122"/>
                </a:endParaRPr>
              </a:p>
              <a:p>
                <a:r>
                  <a:rPr lang="en-US" altLang="zh-CN" b="1" dirty="0" smtClean="0">
                    <a:solidFill>
                      <a:prstClr val="black"/>
                    </a:solidFill>
                    <a:latin typeface="仿宋" panose="02010609060101010101" charset="-122"/>
                    <a:ea typeface="仿宋" panose="02010609060101010101" charset="-122"/>
                  </a:rPr>
                  <a:t>1908</a:t>
                </a:r>
                <a:r>
                  <a:rPr lang="zh-CN" altLang="en-US" b="1" dirty="0">
                    <a:solidFill>
                      <a:prstClr val="black"/>
                    </a:solidFill>
                    <a:latin typeface="仿宋" panose="02010609060101010101" charset="-122"/>
                    <a:ea typeface="仿宋" panose="02010609060101010101" charset="-122"/>
                  </a:rPr>
                  <a:t>年</a:t>
                </a:r>
                <a:r>
                  <a:rPr lang="zh-CN" altLang="en-US" b="1" dirty="0" smtClean="0">
                    <a:solidFill>
                      <a:prstClr val="black"/>
                    </a:solidFill>
                    <a:latin typeface="仿宋" panose="02010609060101010101" charset="-122"/>
                    <a:ea typeface="仿宋" panose="02010609060101010101" charset="-122"/>
                  </a:rPr>
                  <a:t>，去世</a:t>
                </a:r>
                <a:endParaRPr lang="zh-CN" altLang="en-US" b="1" dirty="0">
                  <a:solidFill>
                    <a:srgbClr val="FF0000"/>
                  </a:solidFill>
                </a:endParaRPr>
              </a:p>
            </p:txBody>
          </p:sp>
        </p:grpSp>
        <p:sp>
          <p:nvSpPr>
            <p:cNvPr id="6" name="TextBox 5"/>
            <p:cNvSpPr txBox="1"/>
            <p:nvPr/>
          </p:nvSpPr>
          <p:spPr>
            <a:xfrm rot="21019264">
              <a:off x="3382711" y="2073191"/>
              <a:ext cx="1918190" cy="488824"/>
            </a:xfrm>
            <a:prstGeom prst="rect">
              <a:avLst/>
            </a:prstGeom>
            <a:noFill/>
          </p:spPr>
          <p:txBody>
            <a:bodyPr wrap="square" rtlCol="0">
              <a:spAutoFit/>
            </a:bodyPr>
            <a:lstStyle/>
            <a:p>
              <a:r>
                <a:rPr lang="zh-CN" altLang="en-US" sz="2400" dirty="0" smtClean="0">
                  <a:solidFill>
                    <a:prstClr val="black"/>
                  </a:solidFill>
                  <a:latin typeface="江西拙楷" pitchFamily="2" charset="-122"/>
                  <a:ea typeface="江西拙楷" pitchFamily="2" charset="-122"/>
                </a:rPr>
                <a:t>慈   禧</a:t>
              </a:r>
              <a:endParaRPr lang="zh-CN" altLang="en-US" sz="2400" dirty="0">
                <a:solidFill>
                  <a:prstClr val="black"/>
                </a:solidFill>
                <a:latin typeface="江西拙楷" pitchFamily="2" charset="-122"/>
                <a:ea typeface="江西拙楷"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H="1" flipV="1">
            <a:off x="0" y="0"/>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accent2">
              <a:lumMod val="20000"/>
              <a:lumOff val="80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6" name="Picture 2" descr="I:\明清\新建文件夹\微信图片_20201015100250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6200000">
            <a:off x="115133" y="-583692"/>
            <a:ext cx="3513134" cy="4680519"/>
          </a:xfrm>
          <a:prstGeom prst="rect">
            <a:avLst/>
          </a:prstGeom>
          <a:noFill/>
        </p:spPr>
      </p:pic>
      <p:sp>
        <p:nvSpPr>
          <p:cNvPr id="2" name="Text Placeholder 33"/>
          <p:cNvSpPr txBox="1"/>
          <p:nvPr/>
        </p:nvSpPr>
        <p:spPr>
          <a:xfrm>
            <a:off x="1979712" y="1059582"/>
            <a:ext cx="1428760" cy="103255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zh-CN" sz="8000" dirty="0" smtClean="0">
                <a:solidFill>
                  <a:prstClr val="black"/>
                </a:solidFill>
                <a:latin typeface="Impact" panose="020B0806030902050204" pitchFamily="34" charset="0"/>
                <a:ea typeface="江西拙楷" pitchFamily="2" charset="-122"/>
              </a:rPr>
              <a:t>01</a:t>
            </a:r>
            <a:endParaRPr lang="en-US" altLang="zh-CN" sz="4400" b="1" dirty="0" smtClean="0">
              <a:solidFill>
                <a:prstClr val="black"/>
              </a:solidFill>
              <a:latin typeface="Impact" panose="020B0806030902050204" pitchFamily="34" charset="0"/>
              <a:ea typeface="江西拙楷" pitchFamily="2" charset="-122"/>
            </a:endParaRPr>
          </a:p>
        </p:txBody>
      </p:sp>
      <p:sp>
        <p:nvSpPr>
          <p:cNvPr id="3" name="矩形 2"/>
          <p:cNvSpPr/>
          <p:nvPr/>
        </p:nvSpPr>
        <p:spPr>
          <a:xfrm>
            <a:off x="0" y="1285866"/>
            <a:ext cx="9144000" cy="10440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kern="1200">
              <a:solidFill>
                <a:prstClr val="white"/>
              </a:solidFill>
              <a:latin typeface="Calibri" panose="020F0502020204030204"/>
              <a:ea typeface="宋体" panose="02010600030101010101" pitchFamily="2" charset="-122"/>
              <a:cs typeface="+mn-cs"/>
            </a:endParaRPr>
          </a:p>
        </p:txBody>
      </p:sp>
      <p:sp>
        <p:nvSpPr>
          <p:cNvPr id="4" name="矩形 3"/>
          <p:cNvSpPr/>
          <p:nvPr/>
        </p:nvSpPr>
        <p:spPr>
          <a:xfrm>
            <a:off x="2860908" y="1363798"/>
            <a:ext cx="6031572" cy="954107"/>
          </a:xfrm>
          <a:prstGeom prst="rect">
            <a:avLst/>
          </a:prstGeom>
        </p:spPr>
        <p:txBody>
          <a:bodyPr wrap="square">
            <a:spAutoFit/>
          </a:bodyPr>
          <a:lstStyle/>
          <a:p>
            <a:pPr algn="just"/>
            <a:r>
              <a:rPr lang="zh-CN" altLang="en-US" sz="3600" b="1" spc="78" dirty="0" smtClean="0">
                <a:solidFill>
                  <a:prstClr val="black"/>
                </a:solidFill>
                <a:latin typeface="江西拙楷" pitchFamily="2" charset="-122"/>
                <a:ea typeface="江西拙楷" pitchFamily="2" charset="-122"/>
              </a:rPr>
              <a:t>新阶级的图存</a:t>
            </a:r>
            <a:r>
              <a:rPr lang="en-US" altLang="zh-CN" sz="3600" b="1" spc="78" dirty="0" smtClean="0">
                <a:solidFill>
                  <a:prstClr val="black"/>
                </a:solidFill>
                <a:latin typeface="江西拙楷" pitchFamily="2" charset="-122"/>
                <a:ea typeface="江西拙楷" pitchFamily="2" charset="-122"/>
              </a:rPr>
              <a:t>——</a:t>
            </a:r>
            <a:r>
              <a:rPr lang="zh-CN" altLang="en-US" sz="3600" b="1" spc="78" dirty="0" smtClean="0">
                <a:solidFill>
                  <a:srgbClr val="C00000"/>
                </a:solidFill>
                <a:latin typeface="江西拙楷" pitchFamily="2" charset="-122"/>
                <a:ea typeface="江西拙楷" pitchFamily="2" charset="-122"/>
              </a:rPr>
              <a:t>戊戌变法</a:t>
            </a:r>
            <a:endParaRPr lang="en-US" altLang="zh-CN" sz="3600" b="1" spc="78" dirty="0" smtClean="0">
              <a:solidFill>
                <a:srgbClr val="C00000"/>
              </a:solidFill>
              <a:latin typeface="江西拙楷" pitchFamily="2" charset="-122"/>
              <a:ea typeface="江西拙楷" pitchFamily="2" charset="-122"/>
            </a:endParaRPr>
          </a:p>
          <a:p>
            <a:pPr algn="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r>
              <a:rPr lang="en-US" altLang="zh-CN"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1898</a:t>
            </a:r>
            <a:r>
              <a:rPr lang="zh-CN" altLang="en-US" sz="2000" b="1" kern="1200" dirty="0" smtClean="0">
                <a:solidFill>
                  <a:srgbClr val="C00000"/>
                </a:solidFill>
                <a:effectLst>
                  <a:reflection blurRad="6350" stA="53000" endA="300" endPos="35500" dir="5400000" sy="-90000" algn="bl" rotWithShape="0"/>
                </a:effectLst>
                <a:latin typeface="方正清刻本悦宋简体" pitchFamily="2" charset="-122"/>
                <a:ea typeface="方正清刻本悦宋简体" pitchFamily="2" charset="-122"/>
                <a:cs typeface="汉仪全唐诗简" panose="00020600040101010101" charset="-122"/>
              </a:rPr>
              <a:t>）</a:t>
            </a:r>
            <a:endParaRPr lang="zh-CN" altLang="en-US" sz="2000" b="1" kern="1200" dirty="0">
              <a:ln w="1905"/>
              <a:solidFill>
                <a:srgbClr val="C00000"/>
              </a:solidFill>
              <a:effectLst>
                <a:innerShdw blurRad="69850" dist="43180" dir="5400000">
                  <a:srgbClr val="000000">
                    <a:alpha val="65000"/>
                  </a:srgbClr>
                </a:innerShdw>
              </a:effectLst>
              <a:latin typeface="方正清刻本悦宋简体" pitchFamily="2" charset="-122"/>
              <a:ea typeface="方正清刻本悦宋简体" pitchFamily="2" charset="-122"/>
              <a:cs typeface="+mn-cs"/>
            </a:endParaRPr>
          </a:p>
        </p:txBody>
      </p:sp>
      <p:pic>
        <p:nvPicPr>
          <p:cNvPr id="6" name="Picture 9" descr="I:\明清\新建文件夹\微信图片_20201015100237_副本.jpg"/>
          <p:cNvPicPr>
            <a:picLocks noChangeAspect="1" noChangeArrowheads="1"/>
          </p:cNvPicPr>
          <p:nvPr/>
        </p:nvPicPr>
        <p:blipFill>
          <a:blip r:embed="rId3" cstate="print">
            <a:clrChange>
              <a:clrFrom>
                <a:srgbClr val="FFFFFF"/>
              </a:clrFrom>
              <a:clrTo>
                <a:srgbClr val="FFFFFF">
                  <a:alpha val="0"/>
                </a:srgbClr>
              </a:clrTo>
            </a:clrChange>
          </a:blip>
          <a:srcRect r="10942"/>
          <a:stretch>
            <a:fillRect/>
          </a:stretch>
        </p:blipFill>
        <p:spPr bwMode="auto">
          <a:xfrm rot="16200000">
            <a:off x="4706134" y="1573519"/>
            <a:ext cx="3154225" cy="4718637"/>
          </a:xfrm>
          <a:prstGeom prst="rect">
            <a:avLst/>
          </a:prstGeom>
          <a:noFill/>
        </p:spPr>
      </p:pic>
      <p:sp>
        <p:nvSpPr>
          <p:cNvPr id="8" name="任意多边形 7"/>
          <p:cNvSpPr/>
          <p:nvPr/>
        </p:nvSpPr>
        <p:spPr>
          <a:xfrm>
            <a:off x="-7951" y="-7951"/>
            <a:ext cx="9151951" cy="5176299"/>
          </a:xfrm>
          <a:custGeom>
            <a:avLst/>
            <a:gdLst>
              <a:gd name="connsiteX0" fmla="*/ 15902 w 9151951"/>
              <a:gd name="connsiteY0" fmla="*/ 0 h 5176299"/>
              <a:gd name="connsiteX1" fmla="*/ 9151951 w 9151951"/>
              <a:gd name="connsiteY1" fmla="*/ 0 h 5176299"/>
              <a:gd name="connsiteX2" fmla="*/ 0 w 9151951"/>
              <a:gd name="connsiteY2" fmla="*/ 5176299 h 5176299"/>
              <a:gd name="connsiteX3" fmla="*/ 0 w 9151951"/>
              <a:gd name="connsiteY3" fmla="*/ 5176299 h 5176299"/>
            </a:gdLst>
            <a:ahLst/>
            <a:cxnLst>
              <a:cxn ang="0">
                <a:pos x="connsiteX0" y="connsiteY0"/>
              </a:cxn>
              <a:cxn ang="0">
                <a:pos x="connsiteX1" y="connsiteY1"/>
              </a:cxn>
              <a:cxn ang="0">
                <a:pos x="connsiteX2" y="connsiteY2"/>
              </a:cxn>
              <a:cxn ang="0">
                <a:pos x="connsiteX3" y="connsiteY3"/>
              </a:cxn>
            </a:cxnLst>
            <a:rect l="l" t="t" r="r" b="b"/>
            <a:pathLst>
              <a:path w="9151951" h="5176299">
                <a:moveTo>
                  <a:pt x="15902" y="0"/>
                </a:moveTo>
                <a:lnTo>
                  <a:pt x="9151951" y="0"/>
                </a:lnTo>
                <a:lnTo>
                  <a:pt x="0" y="5176299"/>
                </a:lnTo>
                <a:lnTo>
                  <a:pt x="0" y="5176299"/>
                </a:lnTo>
              </a:path>
            </a:pathLst>
          </a:custGeom>
          <a:solidFill>
            <a:schemeClr val="bg2">
              <a:lumMod val="90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tor\Desktop\微信图片_20201015100345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411510"/>
            <a:ext cx="1115319" cy="1485930"/>
          </a:xfrm>
          <a:prstGeom prst="rect">
            <a:avLst/>
          </a:prstGeom>
          <a:noFill/>
        </p:spPr>
      </p:pic>
      <p:sp>
        <p:nvSpPr>
          <p:cNvPr id="2"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a:solidFill>
                  <a:prstClr val="black"/>
                </a:solidFill>
                <a:latin typeface="江西拙楷" pitchFamily="2" charset="-122"/>
                <a:ea typeface="江西拙楷" pitchFamily="2" charset="-122"/>
                <a:cs typeface="+mn-cs"/>
              </a:rPr>
              <a:t>1.1  </a:t>
            </a:r>
            <a:r>
              <a:rPr lang="zh-CN" altLang="en-US" sz="2200" b="1" dirty="0" smtClean="0">
                <a:solidFill>
                  <a:prstClr val="black"/>
                </a:solidFill>
                <a:latin typeface="江西拙楷" pitchFamily="2" charset="-122"/>
                <a:ea typeface="江西拙楷" pitchFamily="2" charset="-122"/>
              </a:rPr>
              <a:t>变法前因</a:t>
            </a:r>
            <a:endParaRPr lang="zh-CN" altLang="en-US" sz="2200" b="1" kern="1200" dirty="0">
              <a:solidFill>
                <a:prstClr val="black"/>
              </a:solidFill>
              <a:latin typeface="江西拙楷" pitchFamily="2" charset="-122"/>
              <a:ea typeface="江西拙楷" pitchFamily="2" charset="-122"/>
              <a:cs typeface="+mn-cs"/>
            </a:endParaRPr>
          </a:p>
        </p:txBody>
      </p:sp>
      <p:sp>
        <p:nvSpPr>
          <p:cNvPr id="3" name="矩形 2"/>
          <p:cNvSpPr/>
          <p:nvPr/>
        </p:nvSpPr>
        <p:spPr>
          <a:xfrm>
            <a:off x="1331640" y="1059582"/>
            <a:ext cx="7466684" cy="484748"/>
          </a:xfrm>
          <a:prstGeom prst="rect">
            <a:avLst/>
          </a:prstGeom>
        </p:spPr>
        <p:txBody>
          <a:bodyPr wrap="square" lIns="68580" tIns="34290" rIns="68580" bIns="34290">
            <a:spAutoFit/>
          </a:bodyPr>
          <a:lstStyle/>
          <a:p>
            <a:pPr>
              <a:lnSpc>
                <a:spcPct val="150000"/>
              </a:lnSpc>
            </a:pPr>
            <a:r>
              <a:rPr lang="zh-CN" altLang="en-US" dirty="0" smtClean="0">
                <a:latin typeface="方正清刻本悦宋简体" pitchFamily="2" charset="-122"/>
                <a:ea typeface="方正清刻本悦宋简体" pitchFamily="2" charset="-122"/>
                <a:cs typeface="仿宋" panose="02010609060101010101" charset="-122"/>
              </a:rPr>
              <a:t>朝野</a:t>
            </a:r>
            <a:r>
              <a:rPr lang="zh-CN" altLang="en-US" dirty="0">
                <a:latin typeface="方正清刻本悦宋简体" pitchFamily="2" charset="-122"/>
                <a:ea typeface="方正清刻本悦宋简体" pitchFamily="2" charset="-122"/>
                <a:cs typeface="仿宋" panose="02010609060101010101" charset="-122"/>
              </a:rPr>
              <a:t>上下</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反对签订</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马关条约</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在京官员和各省举人</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纷纷上书</a:t>
            </a:r>
            <a:endParaRPr lang="en-US" altLang="zh-CN" b="1" dirty="0">
              <a:solidFill>
                <a:srgbClr val="FF0000"/>
              </a:solidFill>
              <a:latin typeface="方正清刻本悦宋简体" pitchFamily="2" charset="-122"/>
              <a:ea typeface="方正清刻本悦宋简体" pitchFamily="2" charset="-122"/>
              <a:cs typeface="仿宋" panose="02010609060101010101" charset="-122"/>
            </a:endParaRPr>
          </a:p>
        </p:txBody>
      </p:sp>
      <p:sp>
        <p:nvSpPr>
          <p:cNvPr id="4" name="矩形 3"/>
          <p:cNvSpPr/>
          <p:nvPr/>
        </p:nvSpPr>
        <p:spPr>
          <a:xfrm>
            <a:off x="1331640" y="1419622"/>
            <a:ext cx="6151029" cy="484748"/>
          </a:xfrm>
          <a:prstGeom prst="rect">
            <a:avLst/>
          </a:prstGeom>
        </p:spPr>
        <p:txBody>
          <a:bodyPr wrap="square" lIns="68580" tIns="34290" rIns="68580" bIns="34290">
            <a:spAutoFit/>
          </a:bodyPr>
          <a:lstStyle/>
          <a:p>
            <a:pPr>
              <a:lnSpc>
                <a:spcPct val="150000"/>
              </a:lnSpc>
            </a:pPr>
            <a:r>
              <a:rPr lang="en-US" altLang="zh-CN" dirty="0" smtClean="0">
                <a:latin typeface="方正清刻本悦宋简体" pitchFamily="2" charset="-122"/>
                <a:ea typeface="方正清刻本悦宋简体" pitchFamily="2" charset="-122"/>
                <a:cs typeface="仿宋" panose="02010609060101010101" charset="-122"/>
              </a:rPr>
              <a:t>1895</a:t>
            </a:r>
            <a:r>
              <a:rPr lang="zh-CN" altLang="en-US" dirty="0">
                <a:latin typeface="方正清刻本悦宋简体" pitchFamily="2" charset="-122"/>
                <a:ea typeface="方正清刻本悦宋简体" pitchFamily="2" charset="-122"/>
                <a:cs typeface="仿宋" panose="02010609060101010101" charset="-122"/>
              </a:rPr>
              <a:t>年，康梁组织</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公车上书</a:t>
            </a:r>
            <a:r>
              <a:rPr lang="zh-CN" altLang="en-US" dirty="0">
                <a:latin typeface="方正清刻本悦宋简体" pitchFamily="2" charset="-122"/>
                <a:ea typeface="方正清刻本悦宋简体" pitchFamily="2" charset="-122"/>
                <a:cs typeface="仿宋" panose="02010609060101010101" charset="-122"/>
              </a:rPr>
              <a:t>，拉开序幕</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5" name="矩形 4"/>
          <p:cNvSpPr/>
          <p:nvPr/>
        </p:nvSpPr>
        <p:spPr>
          <a:xfrm>
            <a:off x="1331640" y="555526"/>
            <a:ext cx="7344816" cy="623248"/>
          </a:xfrm>
          <a:prstGeom prst="rect">
            <a:avLst/>
          </a:prstGeom>
        </p:spPr>
        <p:txBody>
          <a:bodyPr wrap="square" lIns="68580" tIns="34290" rIns="68580" bIns="34290">
            <a:spAutoFit/>
          </a:bodyPr>
          <a:lstStyle/>
          <a:p>
            <a:r>
              <a:rPr lang="zh-CN" altLang="en-US" dirty="0" smtClean="0">
                <a:latin typeface="方正清刻本悦宋简体" pitchFamily="2" charset="-122"/>
                <a:ea typeface="方正清刻本悦宋简体" pitchFamily="2" charset="-122"/>
                <a:cs typeface="仿宋" panose="02010609060101010101" charset="-122"/>
              </a:rPr>
              <a:t>康有为</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新学伪经考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孔子改制考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提供</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变法理论依据</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，宣传</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维新变法的合理性</a:t>
            </a:r>
            <a:endParaRPr lang="en-US" altLang="zh-CN" b="1" dirty="0">
              <a:solidFill>
                <a:srgbClr val="FF0000"/>
              </a:solidFill>
              <a:latin typeface="方正清刻本悦宋简体" pitchFamily="2" charset="-122"/>
              <a:ea typeface="方正清刻本悦宋简体" pitchFamily="2" charset="-122"/>
              <a:cs typeface="仿宋" panose="02010609060101010101" charset="-122"/>
            </a:endParaRPr>
          </a:p>
        </p:txBody>
      </p:sp>
      <p:sp>
        <p:nvSpPr>
          <p:cNvPr id="9" name="文本框 2"/>
          <p:cNvSpPr txBox="1"/>
          <p:nvPr/>
        </p:nvSpPr>
        <p:spPr>
          <a:xfrm>
            <a:off x="395536" y="1020082"/>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变法前因</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grpSp>
        <p:nvGrpSpPr>
          <p:cNvPr id="18" name="组合 17"/>
          <p:cNvGrpSpPr/>
          <p:nvPr/>
        </p:nvGrpSpPr>
        <p:grpSpPr>
          <a:xfrm>
            <a:off x="611560" y="2283718"/>
            <a:ext cx="8208912" cy="2448272"/>
            <a:chOff x="611560" y="1851670"/>
            <a:chExt cx="8208912" cy="2448272"/>
          </a:xfrm>
        </p:grpSpPr>
        <p:sp>
          <p:nvSpPr>
            <p:cNvPr id="17" name="矩形 16"/>
            <p:cNvSpPr/>
            <p:nvPr/>
          </p:nvSpPr>
          <p:spPr>
            <a:xfrm>
              <a:off x="611560" y="1851670"/>
              <a:ext cx="8136904" cy="2448272"/>
            </a:xfrm>
            <a:prstGeom prst="rect">
              <a:avLst/>
            </a:prstGeom>
            <a:solidFill>
              <a:schemeClr val="accent2">
                <a:lumMod val="40000"/>
                <a:lumOff val="60000"/>
                <a:alpha val="58000"/>
              </a:schemeClr>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孔子"/>
            <p:cNvPicPr>
              <a:picLocks noChangeAspect="1"/>
            </p:cNvPicPr>
            <p:nvPr/>
          </p:nvPicPr>
          <p:blipFill rotWithShape="1">
            <a:blip r:embed="rId3" cstate="print"/>
            <a:srcRect t="19520" r="10078" b="10761"/>
            <a:stretch>
              <a:fillRect/>
            </a:stretch>
          </p:blipFill>
          <p:spPr>
            <a:xfrm rot="537303">
              <a:off x="6814300" y="2633498"/>
              <a:ext cx="881330" cy="1123371"/>
            </a:xfrm>
            <a:prstGeom prst="rect">
              <a:avLst/>
            </a:prstGeom>
          </p:spPr>
        </p:pic>
        <p:pic>
          <p:nvPicPr>
            <p:cNvPr id="12" name="图片 11" descr="1af05559d26a633e3fb6080c2593a1b6"/>
            <p:cNvPicPr>
              <a:picLocks noChangeAspect="1"/>
            </p:cNvPicPr>
            <p:nvPr/>
          </p:nvPicPr>
          <p:blipFill rotWithShape="1">
            <a:blip r:embed="rId4" cstate="print"/>
            <a:srcRect l="4109" t="23646" r="19737" b="8916"/>
            <a:stretch>
              <a:fillRect/>
            </a:stretch>
          </p:blipFill>
          <p:spPr>
            <a:xfrm rot="21116118">
              <a:off x="6084167" y="2571751"/>
              <a:ext cx="968753" cy="1080120"/>
            </a:xfrm>
            <a:prstGeom prst="rect">
              <a:avLst/>
            </a:prstGeom>
          </p:spPr>
        </p:pic>
        <p:sp>
          <p:nvSpPr>
            <p:cNvPr id="13" name="文本框 11"/>
            <p:cNvSpPr txBox="1"/>
            <p:nvPr/>
          </p:nvSpPr>
          <p:spPr>
            <a:xfrm>
              <a:off x="611560" y="1923678"/>
              <a:ext cx="8208912" cy="1081065"/>
            </a:xfrm>
            <a:prstGeom prst="rect">
              <a:avLst/>
            </a:prstGeom>
            <a:noFill/>
          </p:spPr>
          <p:txBody>
            <a:bodyPr wrap="square" lIns="34290" tIns="17145" rIns="34290" bIns="17145" rtlCol="0">
              <a:spAutoFit/>
            </a:bodyPr>
            <a:lstStyle/>
            <a:p>
              <a:r>
                <a:rPr lang="zh-CN" altLang="en-US" sz="1700" dirty="0">
                  <a:latin typeface="宋体" panose="02010600030101010101" pitchFamily="2" charset="-122"/>
                  <a:ea typeface="宋体" panose="02010600030101010101" pitchFamily="2" charset="-122"/>
                  <a:cs typeface="宋体" panose="02010600030101010101" pitchFamily="2" charset="-122"/>
                </a:rPr>
                <a:t>    </a:t>
              </a:r>
              <a:r>
                <a:rPr lang="zh-CN" altLang="en-US" sz="1700" dirty="0">
                  <a:latin typeface="仿宋" panose="02010609060101010101" charset="-122"/>
                  <a:ea typeface="仿宋" panose="02010609060101010101" charset="-122"/>
                  <a:cs typeface="宋体" panose="02010600030101010101" pitchFamily="2" charset="-122"/>
                </a:rPr>
                <a:t>这两本书是康有为</a:t>
              </a:r>
              <a:r>
                <a:rPr lang="en-US" altLang="zh-CN" sz="1700" dirty="0">
                  <a:latin typeface="仿宋" panose="02010609060101010101" charset="-122"/>
                  <a:ea typeface="仿宋" panose="02010609060101010101" charset="-122"/>
                  <a:cs typeface="宋体" panose="02010600030101010101" pitchFamily="2" charset="-122"/>
                </a:rPr>
                <a:t>1891</a:t>
              </a:r>
              <a:r>
                <a:rPr lang="zh-CN" altLang="en-US" sz="1700" dirty="0">
                  <a:latin typeface="仿宋" panose="02010609060101010101" charset="-122"/>
                  <a:ea typeface="仿宋" panose="02010609060101010101" charset="-122"/>
                  <a:cs typeface="宋体" panose="02010600030101010101" pitchFamily="2" charset="-122"/>
                </a:rPr>
                <a:t>至</a:t>
              </a:r>
              <a:r>
                <a:rPr lang="en-US" altLang="zh-CN" sz="1700" dirty="0">
                  <a:latin typeface="仿宋" panose="02010609060101010101" charset="-122"/>
                  <a:ea typeface="仿宋" panose="02010609060101010101" charset="-122"/>
                  <a:cs typeface="宋体" panose="02010600030101010101" pitchFamily="2" charset="-122"/>
                </a:rPr>
                <a:t>1895</a:t>
              </a:r>
              <a:r>
                <a:rPr lang="zh-CN" altLang="en-US" sz="1700" dirty="0">
                  <a:latin typeface="仿宋" panose="02010609060101010101" charset="-122"/>
                  <a:ea typeface="仿宋" panose="02010609060101010101" charset="-122"/>
                  <a:cs typeface="宋体" panose="02010600030101010101" pitchFamily="2" charset="-122"/>
                </a:rPr>
                <a:t>年在广州万木草堂讲学期间完成的著作。</a:t>
              </a:r>
            </a:p>
            <a:p>
              <a:r>
                <a:rPr lang="zh-CN" altLang="en-US" sz="1700" b="1" dirty="0">
                  <a:solidFill>
                    <a:srgbClr val="002060"/>
                  </a:solidFill>
                  <a:latin typeface="仿宋" panose="02010609060101010101" charset="-122"/>
                  <a:ea typeface="仿宋" panose="02010609060101010101" charset="-122"/>
                  <a:cs typeface="宋体" panose="02010600030101010101" pitchFamily="2" charset="-122"/>
                </a:rPr>
                <a:t>  《新学伪经考》</a:t>
              </a:r>
              <a:r>
                <a:rPr lang="zh-CN" altLang="en-US" sz="1700" dirty="0">
                  <a:latin typeface="仿宋" panose="02010609060101010101" charset="-122"/>
                  <a:ea typeface="仿宋" panose="02010609060101010101" charset="-122"/>
                  <a:cs typeface="宋体" panose="02010600030101010101" pitchFamily="2" charset="-122"/>
                </a:rPr>
                <a:t>认为东汉以来独尊儒术为儒学正宗的古文经，不过是刘歆为王莽篡汉而伪造的</a:t>
              </a:r>
              <a:r>
                <a:rPr lang="en-US" altLang="zh-CN" sz="1700" dirty="0">
                  <a:latin typeface="仿宋" panose="02010609060101010101" charset="-122"/>
                  <a:ea typeface="仿宋" panose="02010609060101010101" charset="-122"/>
                  <a:cs typeface="宋体" panose="02010600030101010101" pitchFamily="2" charset="-122"/>
                </a:rPr>
                <a:t>“</a:t>
              </a:r>
              <a:r>
                <a:rPr lang="zh-CN" altLang="en-US" sz="1700" dirty="0">
                  <a:latin typeface="仿宋" panose="02010609060101010101" charset="-122"/>
                  <a:ea typeface="仿宋" panose="02010609060101010101" charset="-122"/>
                  <a:cs typeface="宋体" panose="02010600030101010101" pitchFamily="2" charset="-122"/>
                </a:rPr>
                <a:t>新学</a:t>
              </a:r>
              <a:r>
                <a:rPr lang="en-US" altLang="zh-CN" sz="1700" dirty="0">
                  <a:latin typeface="仿宋" panose="02010609060101010101" charset="-122"/>
                  <a:ea typeface="仿宋" panose="02010609060101010101" charset="-122"/>
                  <a:cs typeface="宋体" panose="02010600030101010101" pitchFamily="2" charset="-122"/>
                </a:rPr>
                <a:t>”</a:t>
              </a:r>
              <a:r>
                <a:rPr lang="zh-CN" altLang="en-US" sz="1700" dirty="0">
                  <a:latin typeface="仿宋" panose="02010609060101010101" charset="-122"/>
                  <a:ea typeface="仿宋" panose="02010609060101010101" charset="-122"/>
                  <a:cs typeface="宋体" panose="02010600030101010101" pitchFamily="2" charset="-122"/>
                </a:rPr>
                <a:t>，湮没了孔子学说的</a:t>
              </a:r>
              <a:r>
                <a:rPr lang="en-US" altLang="zh-CN" sz="1700" dirty="0">
                  <a:latin typeface="仿宋" panose="02010609060101010101" charset="-122"/>
                  <a:ea typeface="仿宋" panose="02010609060101010101" charset="-122"/>
                  <a:cs typeface="宋体" panose="02010600030101010101" pitchFamily="2" charset="-122"/>
                </a:rPr>
                <a:t>“</a:t>
              </a:r>
              <a:r>
                <a:rPr lang="zh-CN" altLang="en-US" sz="1700" dirty="0">
                  <a:latin typeface="仿宋" panose="02010609060101010101" charset="-122"/>
                  <a:ea typeface="仿宋" panose="02010609060101010101" charset="-122"/>
                  <a:cs typeface="宋体" panose="02010600030101010101" pitchFamily="2" charset="-122"/>
                </a:rPr>
                <a:t>微言大义</a:t>
              </a:r>
              <a:r>
                <a:rPr lang="en-US" altLang="zh-CN" sz="1700" dirty="0">
                  <a:latin typeface="仿宋" panose="02010609060101010101" charset="-122"/>
                  <a:ea typeface="仿宋" panose="02010609060101010101" charset="-122"/>
                  <a:cs typeface="宋体" panose="02010600030101010101" pitchFamily="2" charset="-122"/>
                </a:rPr>
                <a:t>”</a:t>
              </a:r>
              <a:r>
                <a:rPr lang="zh-CN" altLang="en-US" sz="1700" dirty="0">
                  <a:latin typeface="仿宋" panose="02010609060101010101" charset="-122"/>
                  <a:ea typeface="仿宋" panose="02010609060101010101" charset="-122"/>
                  <a:cs typeface="宋体" panose="02010600030101010101" pitchFamily="2" charset="-122"/>
                </a:rPr>
                <a:t>。</a:t>
              </a:r>
            </a:p>
            <a:p>
              <a:r>
                <a:rPr lang="zh-CN" altLang="en-US" sz="1700" b="1" dirty="0">
                  <a:solidFill>
                    <a:srgbClr val="002060"/>
                  </a:solidFill>
                  <a:latin typeface="仿宋" panose="02010609060101010101" charset="-122"/>
                  <a:ea typeface="仿宋" panose="02010609060101010101" charset="-122"/>
                  <a:cs typeface="宋体" panose="02010600030101010101" pitchFamily="2" charset="-122"/>
                </a:rPr>
                <a:t>  《孔子改制考》</a:t>
              </a:r>
              <a:r>
                <a:rPr lang="zh-CN" altLang="en-US" sz="1700" b="1" dirty="0">
                  <a:solidFill>
                    <a:srgbClr val="FF0000"/>
                  </a:solidFill>
                  <a:latin typeface="仿宋" panose="02010609060101010101" charset="-122"/>
                  <a:ea typeface="仿宋" panose="02010609060101010101" charset="-122"/>
                  <a:cs typeface="宋体" panose="02010600030101010101" pitchFamily="2" charset="-122"/>
                </a:rPr>
                <a:t>遵奉孔子为托古改制的改革家</a:t>
              </a:r>
              <a:r>
                <a:rPr lang="zh-CN" altLang="en-US" sz="1700" dirty="0">
                  <a:latin typeface="仿宋" panose="02010609060101010101" charset="-122"/>
                  <a:ea typeface="仿宋" panose="02010609060101010101" charset="-122"/>
                  <a:cs typeface="宋体" panose="02010600030101010101" pitchFamily="2" charset="-122"/>
                </a:rPr>
                <a:t>。</a:t>
              </a:r>
            </a:p>
          </p:txBody>
        </p:sp>
        <p:sp>
          <p:nvSpPr>
            <p:cNvPr id="15" name="文本框 12"/>
            <p:cNvSpPr txBox="1"/>
            <p:nvPr/>
          </p:nvSpPr>
          <p:spPr>
            <a:xfrm>
              <a:off x="827584" y="3659636"/>
              <a:ext cx="5328592" cy="496290"/>
            </a:xfrm>
            <a:prstGeom prst="rect">
              <a:avLst/>
            </a:prstGeom>
            <a:noFill/>
          </p:spPr>
          <p:txBody>
            <a:bodyPr wrap="square" lIns="34290" tIns="17145" rIns="34290" bIns="17145" rtlCol="0">
              <a:spAutoFit/>
            </a:bodyPr>
            <a:lstStyle/>
            <a:p>
              <a:r>
                <a:rPr lang="zh-CN" altLang="en-US" sz="1500" dirty="0">
                  <a:solidFill>
                    <a:schemeClr val="accent6">
                      <a:lumMod val="50000"/>
                    </a:schemeClr>
                  </a:solidFill>
                  <a:latin typeface="江西拙楷" pitchFamily="2" charset="-122"/>
                  <a:ea typeface="江西拙楷" pitchFamily="2" charset="-122"/>
                  <a:cs typeface="宋体" panose="02010600030101010101" pitchFamily="2" charset="-122"/>
                </a:rPr>
                <a:t>    这两部书从根本上动摇了</a:t>
              </a:r>
              <a:r>
                <a:rPr lang="en-US" altLang="zh-CN" sz="1500" dirty="0">
                  <a:solidFill>
                    <a:schemeClr val="accent6">
                      <a:lumMod val="50000"/>
                    </a:schemeClr>
                  </a:solidFill>
                  <a:latin typeface="江西拙楷" pitchFamily="2" charset="-122"/>
                  <a:ea typeface="江西拙楷" pitchFamily="2" charset="-122"/>
                  <a:cs typeface="宋体" panose="02010600030101010101" pitchFamily="2" charset="-122"/>
                </a:rPr>
                <a:t>“</a:t>
              </a:r>
              <a:r>
                <a:rPr lang="zh-CN" altLang="en-US" sz="1500" dirty="0">
                  <a:solidFill>
                    <a:schemeClr val="accent6">
                      <a:lumMod val="50000"/>
                    </a:schemeClr>
                  </a:solidFill>
                  <a:latin typeface="江西拙楷" pitchFamily="2" charset="-122"/>
                  <a:ea typeface="江西拙楷" pitchFamily="2" charset="-122"/>
                  <a:cs typeface="宋体" panose="02010600030101010101" pitchFamily="2" charset="-122"/>
                </a:rPr>
                <a:t>恪守祖训</a:t>
              </a:r>
              <a:r>
                <a:rPr lang="en-US" altLang="zh-CN" sz="1500" dirty="0">
                  <a:solidFill>
                    <a:schemeClr val="accent6">
                      <a:lumMod val="50000"/>
                    </a:schemeClr>
                  </a:solidFill>
                  <a:latin typeface="江西拙楷" pitchFamily="2" charset="-122"/>
                  <a:ea typeface="江西拙楷" pitchFamily="2" charset="-122"/>
                  <a:cs typeface="宋体" panose="02010600030101010101" pitchFamily="2" charset="-122"/>
                </a:rPr>
                <a:t>”</a:t>
              </a:r>
              <a:r>
                <a:rPr lang="zh-CN" altLang="en-US" sz="1500" dirty="0">
                  <a:solidFill>
                    <a:schemeClr val="accent6">
                      <a:lumMod val="50000"/>
                    </a:schemeClr>
                  </a:solidFill>
                  <a:latin typeface="江西拙楷" pitchFamily="2" charset="-122"/>
                  <a:ea typeface="江西拙楷" pitchFamily="2" charset="-122"/>
                  <a:cs typeface="宋体" panose="02010600030101010101" pitchFamily="2" charset="-122"/>
                </a:rPr>
                <a:t>的观念，宣传了维新变法的合理性，为变法维新提供了理论依据，起到了解放思想的</a:t>
              </a:r>
              <a:r>
                <a:rPr lang="zh-CN" altLang="en-US" sz="1500" dirty="0" smtClean="0">
                  <a:solidFill>
                    <a:schemeClr val="accent6">
                      <a:lumMod val="50000"/>
                    </a:schemeClr>
                  </a:solidFill>
                  <a:latin typeface="江西拙楷" pitchFamily="2" charset="-122"/>
                  <a:ea typeface="江西拙楷" pitchFamily="2" charset="-122"/>
                  <a:cs typeface="宋体" panose="02010600030101010101" pitchFamily="2" charset="-122"/>
                </a:rPr>
                <a:t>作用。</a:t>
              </a:r>
              <a:endParaRPr lang="zh-CN" altLang="en-US" sz="1500" dirty="0">
                <a:solidFill>
                  <a:schemeClr val="accent6">
                    <a:lumMod val="50000"/>
                  </a:schemeClr>
                </a:solidFill>
                <a:latin typeface="江西拙楷" pitchFamily="2" charset="-122"/>
                <a:ea typeface="江西拙楷" pitchFamily="2" charset="-122"/>
                <a:cs typeface="宋体" panose="02010600030101010101" pitchFamily="2" charset="-122"/>
              </a:endParaRPr>
            </a:p>
          </p:txBody>
        </p:sp>
      </p:grpSp>
      <p:sp>
        <p:nvSpPr>
          <p:cNvPr id="16" name="TextBox 15"/>
          <p:cNvSpPr txBox="1"/>
          <p:nvPr/>
        </p:nvSpPr>
        <p:spPr>
          <a:xfrm>
            <a:off x="2411760" y="3363838"/>
            <a:ext cx="2664296" cy="769441"/>
          </a:xfrm>
          <a:prstGeom prst="rect">
            <a:avLst/>
          </a:prstGeom>
          <a:noFill/>
        </p:spPr>
        <p:txBody>
          <a:bodyPr wrap="square" rtlCol="0">
            <a:spAutoFit/>
          </a:bodyPr>
          <a:lstStyle/>
          <a:p>
            <a:r>
              <a:rPr lang="zh-CN" altLang="en-US" sz="4400" dirty="0" smtClean="0">
                <a:latin typeface="汉仪尚巍手书W" panose="00020600040101010101" pitchFamily="18" charset="-122"/>
                <a:ea typeface="汉仪尚巍手书W" panose="00020600040101010101" pitchFamily="18" charset="-122"/>
              </a:rPr>
              <a:t>托古改制</a:t>
            </a:r>
            <a:endParaRPr lang="zh-CN" altLang="en-US" sz="4400" dirty="0">
              <a:latin typeface="汉仪尚巍手书W" panose="00020600040101010101" pitchFamily="18" charset="-122"/>
              <a:ea typeface="汉仪尚巍手书W"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I:\明清\新建文件夹\微信图片_20201015100237_副本.jpg"/>
          <p:cNvPicPr>
            <a:picLocks noChangeAspect="1" noChangeArrowheads="1"/>
          </p:cNvPicPr>
          <p:nvPr/>
        </p:nvPicPr>
        <p:blipFill>
          <a:blip r:embed="rId3" cstate="print">
            <a:clrChange>
              <a:clrFrom>
                <a:srgbClr val="FFFFFF"/>
              </a:clrFrom>
              <a:clrTo>
                <a:srgbClr val="FFFFFF">
                  <a:alpha val="0"/>
                </a:srgbClr>
              </a:clrTo>
            </a:clrChange>
          </a:blip>
          <a:srcRect r="10942"/>
          <a:stretch>
            <a:fillRect/>
          </a:stretch>
        </p:blipFill>
        <p:spPr bwMode="auto">
          <a:xfrm rot="16200000">
            <a:off x="340547" y="1583131"/>
            <a:ext cx="1373247" cy="2054341"/>
          </a:xfrm>
          <a:prstGeom prst="rect">
            <a:avLst/>
          </a:prstGeom>
          <a:noFill/>
        </p:spPr>
      </p:pic>
      <p:pic>
        <p:nvPicPr>
          <p:cNvPr id="10" name="Picture 2" descr="C:\Users\Administrator\Desktop\微信图片_20201015100345_副本.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411510"/>
            <a:ext cx="1115319" cy="1485930"/>
          </a:xfrm>
          <a:prstGeom prst="rect">
            <a:avLst/>
          </a:prstGeom>
          <a:noFill/>
        </p:spPr>
      </p:pic>
      <p:sp>
        <p:nvSpPr>
          <p:cNvPr id="2" name="文本框 2"/>
          <p:cNvSpPr txBox="1"/>
          <p:nvPr/>
        </p:nvSpPr>
        <p:spPr>
          <a:xfrm>
            <a:off x="357158" y="108860"/>
            <a:ext cx="3739989" cy="410573"/>
          </a:xfrm>
          <a:prstGeom prst="rect">
            <a:avLst/>
          </a:prstGeom>
          <a:noFill/>
        </p:spPr>
        <p:txBody>
          <a:bodyPr wrap="square" lIns="71321" tIns="35661" rIns="71321" bIns="35661" rtlCol="0">
            <a:spAutoFit/>
          </a:bodyPr>
          <a:lstStyle/>
          <a:p>
            <a:pPr algn="l" rtl="0"/>
            <a:r>
              <a:rPr lang="en-US" altLang="zh-CN" sz="2200" b="1" kern="1200" dirty="0" smtClean="0">
                <a:solidFill>
                  <a:prstClr val="black"/>
                </a:solidFill>
                <a:latin typeface="江西拙楷" pitchFamily="2" charset="-122"/>
                <a:ea typeface="江西拙楷" pitchFamily="2" charset="-122"/>
                <a:cs typeface="+mn-cs"/>
              </a:rPr>
              <a:t>1.2  </a:t>
            </a:r>
            <a:r>
              <a:rPr lang="zh-CN" altLang="en-US" sz="2200" b="1" dirty="0" smtClean="0">
                <a:solidFill>
                  <a:prstClr val="black"/>
                </a:solidFill>
                <a:latin typeface="江西拙楷" pitchFamily="2" charset="-122"/>
                <a:ea typeface="江西拙楷" pitchFamily="2" charset="-122"/>
              </a:rPr>
              <a:t>变法经过</a:t>
            </a:r>
            <a:endParaRPr lang="zh-CN" altLang="en-US" sz="2200" b="1" kern="1200" dirty="0">
              <a:solidFill>
                <a:prstClr val="black"/>
              </a:solidFill>
              <a:latin typeface="江西拙楷" pitchFamily="2" charset="-122"/>
              <a:ea typeface="江西拙楷" pitchFamily="2" charset="-122"/>
              <a:cs typeface="+mn-cs"/>
            </a:endParaRPr>
          </a:p>
        </p:txBody>
      </p:sp>
      <p:sp>
        <p:nvSpPr>
          <p:cNvPr id="3" name="矩形 2"/>
          <p:cNvSpPr/>
          <p:nvPr/>
        </p:nvSpPr>
        <p:spPr>
          <a:xfrm>
            <a:off x="1331640" y="1059582"/>
            <a:ext cx="7466684" cy="438453"/>
          </a:xfrm>
          <a:prstGeom prst="rect">
            <a:avLst/>
          </a:prstGeom>
        </p:spPr>
        <p:txBody>
          <a:bodyPr wrap="square" lIns="68580" tIns="34290" rIns="68580" bIns="34290">
            <a:spAutoFit/>
          </a:bodyPr>
          <a:lstStyle/>
          <a:p>
            <a:pPr>
              <a:lnSpc>
                <a:spcPct val="150000"/>
              </a:lnSpc>
            </a:pPr>
            <a:r>
              <a:rPr lang="zh-CN" altLang="en-US" dirty="0" smtClean="0">
                <a:latin typeface="方正清刻本悦宋简体" pitchFamily="2" charset="-122"/>
                <a:ea typeface="方正清刻本悦宋简体" pitchFamily="2" charset="-122"/>
                <a:cs typeface="仿宋" panose="02010609060101010101" charset="-122"/>
              </a:rPr>
              <a:t>朝野</a:t>
            </a:r>
            <a:r>
              <a:rPr lang="zh-CN" altLang="en-US" dirty="0">
                <a:latin typeface="方正清刻本悦宋简体" pitchFamily="2" charset="-122"/>
                <a:ea typeface="方正清刻本悦宋简体" pitchFamily="2" charset="-122"/>
                <a:cs typeface="仿宋" panose="02010609060101010101" charset="-122"/>
              </a:rPr>
              <a:t>上下</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反对签订</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马关条约</a:t>
            </a:r>
            <a:r>
              <a:rPr lang="en-US" altLang="zh-CN"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solidFill>
                  <a:srgbClr val="FF0000"/>
                </a:solidFill>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在京官员和各省举人纷纷上书</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4" name="矩形 3"/>
          <p:cNvSpPr/>
          <p:nvPr/>
        </p:nvSpPr>
        <p:spPr>
          <a:xfrm>
            <a:off x="1331640" y="1419622"/>
            <a:ext cx="6151029" cy="484748"/>
          </a:xfrm>
          <a:prstGeom prst="rect">
            <a:avLst/>
          </a:prstGeom>
        </p:spPr>
        <p:txBody>
          <a:bodyPr wrap="square" lIns="68580" tIns="34290" rIns="68580" bIns="34290">
            <a:spAutoFit/>
          </a:bodyPr>
          <a:lstStyle/>
          <a:p>
            <a:pPr>
              <a:lnSpc>
                <a:spcPct val="150000"/>
              </a:lnSpc>
            </a:pPr>
            <a:r>
              <a:rPr lang="en-US" altLang="zh-CN" dirty="0" smtClean="0">
                <a:latin typeface="方正清刻本悦宋简体" pitchFamily="2" charset="-122"/>
                <a:ea typeface="方正清刻本悦宋简体" pitchFamily="2" charset="-122"/>
                <a:cs typeface="仿宋" panose="02010609060101010101" charset="-122"/>
              </a:rPr>
              <a:t>1895</a:t>
            </a:r>
            <a:r>
              <a:rPr lang="zh-CN" altLang="en-US" dirty="0">
                <a:latin typeface="方正清刻本悦宋简体" pitchFamily="2" charset="-122"/>
                <a:ea typeface="方正清刻本悦宋简体" pitchFamily="2" charset="-122"/>
                <a:cs typeface="仿宋" panose="02010609060101010101" charset="-122"/>
              </a:rPr>
              <a:t>年，康梁组织</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公车上书</a:t>
            </a:r>
            <a:r>
              <a:rPr lang="zh-CN" altLang="en-US" dirty="0">
                <a:latin typeface="方正清刻本悦宋简体" pitchFamily="2" charset="-122"/>
                <a:ea typeface="方正清刻本悦宋简体" pitchFamily="2" charset="-122"/>
                <a:cs typeface="仿宋" panose="02010609060101010101" charset="-122"/>
              </a:rPr>
              <a:t>，拉开序幕</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5" name="矩形 4"/>
          <p:cNvSpPr/>
          <p:nvPr/>
        </p:nvSpPr>
        <p:spPr>
          <a:xfrm>
            <a:off x="1331640" y="555526"/>
            <a:ext cx="7272808" cy="623248"/>
          </a:xfrm>
          <a:prstGeom prst="rect">
            <a:avLst/>
          </a:prstGeom>
        </p:spPr>
        <p:txBody>
          <a:bodyPr wrap="square" lIns="68580" tIns="34290" rIns="68580" bIns="34290">
            <a:spAutoFit/>
          </a:bodyPr>
          <a:lstStyle/>
          <a:p>
            <a:r>
              <a:rPr lang="zh-CN" altLang="en-US" dirty="0" smtClean="0">
                <a:latin typeface="方正清刻本悦宋简体" pitchFamily="2" charset="-122"/>
                <a:ea typeface="方正清刻本悦宋简体" pitchFamily="2" charset="-122"/>
                <a:cs typeface="仿宋" panose="02010609060101010101" charset="-122"/>
              </a:rPr>
              <a:t>康有为</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新学伪经考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孔子改制考</a:t>
            </a:r>
            <a:r>
              <a:rPr lang="en-US" altLang="zh-CN" dirty="0">
                <a:latin typeface="方正清刻本悦宋简体" pitchFamily="2" charset="-122"/>
                <a:ea typeface="方正清刻本悦宋简体" pitchFamily="2" charset="-122"/>
                <a:cs typeface="仿宋" panose="02010609060101010101" charset="-122"/>
              </a:rPr>
              <a:t>》</a:t>
            </a:r>
            <a:r>
              <a:rPr lang="zh-CN" altLang="en-US" dirty="0">
                <a:latin typeface="方正清刻本悦宋简体" pitchFamily="2" charset="-122"/>
                <a:ea typeface="方正清刻本悦宋简体" pitchFamily="2" charset="-122"/>
                <a:cs typeface="仿宋" panose="02010609060101010101" charset="-122"/>
              </a:rPr>
              <a:t>提供</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变法理论依据</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，宣传</a:t>
            </a:r>
            <a:r>
              <a:rPr lang="zh-CN" altLang="en-US" b="1" dirty="0">
                <a:solidFill>
                  <a:srgbClr val="FF0000"/>
                </a:solidFill>
                <a:latin typeface="方正清刻本悦宋简体" pitchFamily="2" charset="-122"/>
                <a:ea typeface="方正清刻本悦宋简体" pitchFamily="2" charset="-122"/>
                <a:cs typeface="仿宋" panose="02010609060101010101" charset="-122"/>
              </a:rPr>
              <a:t>维新变法的合理性</a:t>
            </a:r>
            <a:endParaRPr lang="en-US" altLang="zh-CN" b="1" dirty="0">
              <a:solidFill>
                <a:srgbClr val="FF0000"/>
              </a:solidFill>
              <a:latin typeface="方正清刻本悦宋简体" pitchFamily="2" charset="-122"/>
              <a:ea typeface="方正清刻本悦宋简体" pitchFamily="2" charset="-122"/>
              <a:cs typeface="仿宋" panose="02010609060101010101" charset="-122"/>
            </a:endParaRPr>
          </a:p>
        </p:txBody>
      </p:sp>
      <p:sp>
        <p:nvSpPr>
          <p:cNvPr id="9" name="文本框 2"/>
          <p:cNvSpPr txBox="1"/>
          <p:nvPr/>
        </p:nvSpPr>
        <p:spPr>
          <a:xfrm>
            <a:off x="395536" y="1020082"/>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变法前因</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sp>
        <p:nvSpPr>
          <p:cNvPr id="18" name="文本框 2"/>
          <p:cNvSpPr txBox="1"/>
          <p:nvPr/>
        </p:nvSpPr>
        <p:spPr>
          <a:xfrm>
            <a:off x="467544" y="2316226"/>
            <a:ext cx="648072" cy="687572"/>
          </a:xfrm>
          <a:prstGeom prst="rect">
            <a:avLst/>
          </a:prstGeom>
          <a:noFill/>
        </p:spPr>
        <p:txBody>
          <a:bodyPr wrap="square" lIns="71321" tIns="35661" rIns="71321" bIns="35661" rtlCol="0">
            <a:spAutoFit/>
          </a:bodyPr>
          <a:lstStyle/>
          <a:p>
            <a:pPr algn="l" rtl="0"/>
            <a:r>
              <a:rPr lang="zh-CN" altLang="en-US" sz="2000" b="1" dirty="0" smtClean="0">
                <a:ln>
                  <a:solidFill>
                    <a:schemeClr val="bg1"/>
                  </a:solidFill>
                </a:ln>
                <a:solidFill>
                  <a:srgbClr val="C00000"/>
                </a:solidFill>
                <a:latin typeface="江西拙楷" pitchFamily="2" charset="-122"/>
                <a:ea typeface="江西拙楷" pitchFamily="2" charset="-122"/>
              </a:rPr>
              <a:t>变法</a:t>
            </a:r>
            <a:endParaRPr lang="en-US" altLang="zh-CN" sz="2000" b="1" dirty="0" smtClean="0">
              <a:ln>
                <a:solidFill>
                  <a:schemeClr val="bg1"/>
                </a:solidFill>
              </a:ln>
              <a:solidFill>
                <a:srgbClr val="C00000"/>
              </a:solidFill>
              <a:latin typeface="江西拙楷" pitchFamily="2" charset="-122"/>
              <a:ea typeface="江西拙楷" pitchFamily="2" charset="-122"/>
            </a:endParaRPr>
          </a:p>
          <a:p>
            <a:pPr algn="l" rtl="0"/>
            <a:r>
              <a:rPr lang="zh-CN" altLang="en-US" sz="2000" b="1" kern="1200" dirty="0" smtClean="0">
                <a:ln>
                  <a:solidFill>
                    <a:schemeClr val="bg1"/>
                  </a:solidFill>
                </a:ln>
                <a:solidFill>
                  <a:srgbClr val="C00000"/>
                </a:solidFill>
                <a:latin typeface="江西拙楷" pitchFamily="2" charset="-122"/>
                <a:ea typeface="江西拙楷" pitchFamily="2" charset="-122"/>
                <a:cs typeface="+mn-cs"/>
              </a:rPr>
              <a:t>经过</a:t>
            </a:r>
            <a:endParaRPr lang="zh-CN" altLang="en-US" sz="2000" b="1" kern="1200" dirty="0">
              <a:ln>
                <a:solidFill>
                  <a:schemeClr val="bg1"/>
                </a:solidFill>
              </a:ln>
              <a:solidFill>
                <a:srgbClr val="C00000"/>
              </a:solidFill>
              <a:latin typeface="江西拙楷" pitchFamily="2" charset="-122"/>
              <a:ea typeface="江西拙楷" pitchFamily="2" charset="-122"/>
              <a:cs typeface="+mn-cs"/>
            </a:endParaRPr>
          </a:p>
        </p:txBody>
      </p:sp>
      <p:sp>
        <p:nvSpPr>
          <p:cNvPr id="19" name="矩形 18"/>
          <p:cNvSpPr/>
          <p:nvPr/>
        </p:nvSpPr>
        <p:spPr>
          <a:xfrm>
            <a:off x="2051720" y="2067694"/>
            <a:ext cx="6804248" cy="346249"/>
          </a:xfrm>
          <a:prstGeom prst="rect">
            <a:avLst/>
          </a:prstGeom>
        </p:spPr>
        <p:txBody>
          <a:bodyPr wrap="square" lIns="68580" tIns="34290" rIns="68580" bIns="34290">
            <a:spAutoFit/>
          </a:bodyPr>
          <a:lstStyle/>
          <a:p>
            <a:r>
              <a:rPr lang="en-US" altLang="zh-CN" dirty="0" smtClean="0">
                <a:latin typeface="方正清刻本悦宋简体" pitchFamily="2" charset="-122"/>
                <a:ea typeface="方正清刻本悦宋简体" pitchFamily="2" charset="-122"/>
                <a:cs typeface="仿宋" panose="02010609060101010101" charset="-122"/>
              </a:rPr>
              <a:t>1898</a:t>
            </a:r>
            <a:r>
              <a:rPr lang="zh-CN" altLang="en-US" dirty="0">
                <a:latin typeface="方正清刻本悦宋简体" pitchFamily="2" charset="-122"/>
                <a:ea typeface="方正清刻本悦宋简体" pitchFamily="2" charset="-122"/>
                <a:cs typeface="仿宋" panose="02010609060101010101" charset="-122"/>
              </a:rPr>
              <a:t>年</a:t>
            </a:r>
            <a:r>
              <a:rPr lang="en-US" altLang="zh-CN" dirty="0">
                <a:latin typeface="方正清刻本悦宋简体" pitchFamily="2" charset="-122"/>
                <a:ea typeface="方正清刻本悦宋简体" pitchFamily="2" charset="-122"/>
                <a:cs typeface="仿宋" panose="02010609060101010101" charset="-122"/>
              </a:rPr>
              <a:t>6</a:t>
            </a:r>
            <a:r>
              <a:rPr lang="zh-CN" altLang="en-US" dirty="0">
                <a:latin typeface="方正清刻本悦宋简体" pitchFamily="2" charset="-122"/>
                <a:ea typeface="方正清刻本悦宋简体" pitchFamily="2" charset="-122"/>
                <a:cs typeface="仿宋" panose="02010609060101010101" charset="-122"/>
              </a:rPr>
              <a:t>月</a:t>
            </a:r>
            <a:r>
              <a:rPr lang="en-US" altLang="zh-CN" dirty="0">
                <a:latin typeface="方正清刻本悦宋简体" pitchFamily="2" charset="-122"/>
                <a:ea typeface="方正清刻本悦宋简体" pitchFamily="2" charset="-122"/>
                <a:cs typeface="仿宋" panose="02010609060101010101" charset="-122"/>
              </a:rPr>
              <a:t>11</a:t>
            </a:r>
            <a:r>
              <a:rPr lang="zh-CN" altLang="en-US" dirty="0">
                <a:latin typeface="方正清刻本悦宋简体" pitchFamily="2" charset="-122"/>
                <a:ea typeface="方正清刻本悦宋简体" pitchFamily="2" charset="-122"/>
                <a:cs typeface="仿宋" panose="02010609060101010101" charset="-122"/>
              </a:rPr>
              <a:t>日，光绪帝颁布“明定国是”</a:t>
            </a:r>
            <a:r>
              <a:rPr lang="zh-CN" altLang="en-US" dirty="0" smtClean="0">
                <a:latin typeface="方正清刻本悦宋简体" pitchFamily="2" charset="-122"/>
                <a:ea typeface="方正清刻本悦宋简体" pitchFamily="2" charset="-122"/>
                <a:cs typeface="仿宋" panose="02010609060101010101" charset="-122"/>
              </a:rPr>
              <a:t>诏书，开展“</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维新变法</a:t>
            </a:r>
            <a:r>
              <a:rPr lang="zh-CN" altLang="en-US" dirty="0" smtClean="0">
                <a:latin typeface="方正清刻本悦宋简体" pitchFamily="2" charset="-122"/>
                <a:ea typeface="方正清刻本悦宋简体" pitchFamily="2" charset="-122"/>
                <a:cs typeface="仿宋" panose="02010609060101010101" charset="-122"/>
              </a:rPr>
              <a:t>”。</a:t>
            </a:r>
            <a:endParaRPr lang="en-US" altLang="zh-CN" dirty="0">
              <a:latin typeface="方正清刻本悦宋简体" pitchFamily="2" charset="-122"/>
              <a:ea typeface="方正清刻本悦宋简体" pitchFamily="2" charset="-122"/>
              <a:cs typeface="仿宋" panose="02010609060101010101" charset="-122"/>
            </a:endParaRPr>
          </a:p>
        </p:txBody>
      </p:sp>
      <p:sp>
        <p:nvSpPr>
          <p:cNvPr id="20" name="矩形 19"/>
          <p:cNvSpPr/>
          <p:nvPr/>
        </p:nvSpPr>
        <p:spPr>
          <a:xfrm>
            <a:off x="2051720" y="2452558"/>
            <a:ext cx="5976664" cy="623248"/>
          </a:xfrm>
          <a:prstGeom prst="rect">
            <a:avLst/>
          </a:prstGeom>
        </p:spPr>
        <p:txBody>
          <a:bodyPr wrap="square" lIns="68580" tIns="34290" rIns="68580" bIns="34290">
            <a:spAutoFit/>
          </a:bodyPr>
          <a:lstStyle/>
          <a:p>
            <a:r>
              <a:rPr lang="en-US" altLang="zh-CN" dirty="0" smtClean="0">
                <a:latin typeface="方正清刻本悦宋简体" pitchFamily="2" charset="-122"/>
                <a:ea typeface="方正清刻本悦宋简体" pitchFamily="2" charset="-122"/>
                <a:cs typeface="仿宋" panose="02010609060101010101" charset="-122"/>
              </a:rPr>
              <a:t>9</a:t>
            </a:r>
            <a:r>
              <a:rPr lang="zh-CN" altLang="en-US" dirty="0">
                <a:latin typeface="方正清刻本悦宋简体" pitchFamily="2" charset="-122"/>
                <a:ea typeface="方正清刻本悦宋简体" pitchFamily="2" charset="-122"/>
                <a:cs typeface="仿宋" panose="02010609060101010101" charset="-122"/>
              </a:rPr>
              <a:t>月</a:t>
            </a:r>
            <a:r>
              <a:rPr lang="en-US" altLang="zh-CN" dirty="0">
                <a:latin typeface="方正清刻本悦宋简体" pitchFamily="2" charset="-122"/>
                <a:ea typeface="方正清刻本悦宋简体" pitchFamily="2" charset="-122"/>
                <a:cs typeface="仿宋" panose="02010609060101010101" charset="-122"/>
              </a:rPr>
              <a:t>21</a:t>
            </a:r>
            <a:r>
              <a:rPr lang="zh-CN" altLang="en-US" dirty="0">
                <a:latin typeface="方正清刻本悦宋简体" pitchFamily="2" charset="-122"/>
                <a:ea typeface="方正清刻本悦宋简体" pitchFamily="2" charset="-122"/>
                <a:cs typeface="仿宋" panose="02010609060101010101" charset="-122"/>
              </a:rPr>
              <a:t>日，慈禧</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囚禁</a:t>
            </a:r>
            <a:r>
              <a:rPr lang="zh-CN" altLang="en-US" dirty="0">
                <a:latin typeface="方正清刻本悦宋简体" pitchFamily="2" charset="-122"/>
                <a:ea typeface="方正清刻本悦宋简体" pitchFamily="2" charset="-122"/>
                <a:cs typeface="仿宋" panose="02010609060101010101" charset="-122"/>
              </a:rPr>
              <a:t>光绪皇帝，临朝训</a:t>
            </a:r>
            <a:r>
              <a:rPr lang="zh-CN" altLang="en-US" dirty="0" smtClean="0">
                <a:latin typeface="方正清刻本悦宋简体" pitchFamily="2" charset="-122"/>
                <a:ea typeface="方正清刻本悦宋简体" pitchFamily="2" charset="-122"/>
                <a:cs typeface="仿宋" panose="02010609060101010101" charset="-122"/>
              </a:rPr>
              <a:t>政。康</a:t>
            </a:r>
            <a:r>
              <a:rPr lang="zh-CN" altLang="en-US" dirty="0">
                <a:latin typeface="方正清刻本悦宋简体" pitchFamily="2" charset="-122"/>
                <a:ea typeface="方正清刻本悦宋简体" pitchFamily="2" charset="-122"/>
                <a:cs typeface="仿宋" panose="02010609060101010101" charset="-122"/>
              </a:rPr>
              <a:t>梁出逃海外</a:t>
            </a:r>
            <a:r>
              <a:rPr lang="zh-CN" altLang="en-US" dirty="0" smtClean="0">
                <a:latin typeface="方正清刻本悦宋简体" pitchFamily="2" charset="-122"/>
                <a:ea typeface="方正清刻本悦宋简体" pitchFamily="2" charset="-122"/>
                <a:cs typeface="仿宋" panose="02010609060101010101" charset="-122"/>
              </a:rPr>
              <a:t>、“戊戌</a:t>
            </a:r>
            <a:r>
              <a:rPr lang="zh-CN" altLang="en-US" dirty="0">
                <a:latin typeface="方正清刻本悦宋简体" pitchFamily="2" charset="-122"/>
                <a:ea typeface="方正清刻本悦宋简体" pitchFamily="2" charset="-122"/>
                <a:cs typeface="仿宋" panose="02010609060101010101" charset="-122"/>
              </a:rPr>
              <a:t>六君子”被杀，措施基本</a:t>
            </a:r>
            <a:r>
              <a:rPr lang="zh-CN" altLang="en-US" dirty="0" smtClean="0">
                <a:latin typeface="方正清刻本悦宋简体" pitchFamily="2" charset="-122"/>
                <a:ea typeface="方正清刻本悦宋简体" pitchFamily="2" charset="-122"/>
                <a:cs typeface="仿宋" panose="02010609060101010101" charset="-122"/>
              </a:rPr>
              <a:t>废止，</a:t>
            </a:r>
            <a:r>
              <a:rPr lang="zh-CN" altLang="en-US" b="1" dirty="0" smtClean="0">
                <a:solidFill>
                  <a:srgbClr val="FF0000"/>
                </a:solidFill>
                <a:latin typeface="方正清刻本悦宋简体" pitchFamily="2" charset="-122"/>
                <a:ea typeface="方正清刻本悦宋简体" pitchFamily="2" charset="-122"/>
                <a:cs typeface="仿宋" panose="02010609060101010101" charset="-122"/>
              </a:rPr>
              <a:t>变法失败</a:t>
            </a:r>
            <a:r>
              <a:rPr lang="zh-CN" altLang="en-US" dirty="0" smtClean="0">
                <a:latin typeface="方正清刻本悦宋简体" pitchFamily="2" charset="-122"/>
                <a:ea typeface="方正清刻本悦宋简体" pitchFamily="2" charset="-122"/>
                <a:cs typeface="仿宋" panose="02010609060101010101" charset="-122"/>
              </a:rPr>
              <a:t>。</a:t>
            </a:r>
            <a:endParaRPr lang="en-US" altLang="zh-CN" dirty="0">
              <a:latin typeface="方正清刻本悦宋简体" pitchFamily="2" charset="-122"/>
              <a:ea typeface="方正清刻本悦宋简体" pitchFamily="2" charset="-122"/>
              <a:cs typeface="仿宋" panose="02010609060101010101" charset="-122"/>
            </a:endParaRPr>
          </a:p>
        </p:txBody>
      </p:sp>
      <p:graphicFrame>
        <p:nvGraphicFramePr>
          <p:cNvPr id="26" name="Group 12"/>
          <p:cNvGraphicFramePr>
            <a:graphicFrameLocks noGrp="1"/>
          </p:cNvGraphicFramePr>
          <p:nvPr/>
        </p:nvGraphicFramePr>
        <p:xfrm>
          <a:off x="539552" y="3219822"/>
          <a:ext cx="8280921" cy="1629050"/>
        </p:xfrm>
        <a:graphic>
          <a:graphicData uri="http://schemas.openxmlformats.org/drawingml/2006/table">
            <a:tbl>
              <a:tblPr>
                <a:tableStyleId>{616DA210-FB5B-4158-B5E0-FEB733F419BA}</a:tableStyleId>
              </a:tblPr>
              <a:tblGrid>
                <a:gridCol w="871185"/>
                <a:gridCol w="4981306"/>
                <a:gridCol w="2428430"/>
              </a:tblGrid>
              <a:tr h="144016">
                <a:tc>
                  <a:txBody>
                    <a:bodyPr/>
                    <a:lstStyle/>
                    <a:p>
                      <a:pPr marL="0" marR="0" lvl="0" indent="0" algn="ctr" defTabSz="457200" rtl="0" eaLnBrk="1" fontAlgn="base" latinLnBrk="0" hangingPunct="1">
                        <a:lnSpc>
                          <a:spcPct val="100000"/>
                        </a:lnSpc>
                        <a:spcBef>
                          <a:spcPct val="0"/>
                        </a:spcBef>
                        <a:spcAft>
                          <a:spcPct val="0"/>
                        </a:spcAft>
                        <a:buClrTx/>
                        <a:buSzPct val="100000"/>
                        <a:buFontTx/>
                        <a:buNone/>
                      </a:pPr>
                      <a:endParaRPr kumimoji="0" lang="zh-CN" altLang="en-US" sz="1800" b="0" i="0" u="none" strike="noStrike" kern="1200" cap="none" normalizeH="0" baseline="0" dirty="0" smtClean="0">
                        <a:ln>
                          <a:noFill/>
                        </a:ln>
                        <a:solidFill>
                          <a:srgbClr val="000000"/>
                        </a:solidFill>
                        <a:effectLst/>
                        <a:latin typeface="仿宋" panose="02010609060101010101" charset="-122"/>
                        <a:ea typeface="仿宋" panose="02010609060101010101" charset="-122"/>
                        <a:cs typeface="+mn-cs"/>
                      </a:endParaRPr>
                    </a:p>
                  </a:txBody>
                  <a:tcPr marL="68572" marR="68572" marT="25745" marB="25745" horzOverflow="overflow">
                    <a:lnL w="12700" cmpd="sng">
                      <a:noFill/>
                    </a:lnL>
                    <a:lnR w="12700" cap="flat" cmpd="sng" algn="ctr">
                      <a:solidFill>
                        <a:srgbClr val="C00000"/>
                      </a:solidFill>
                      <a:prstDash val="sysDash"/>
                      <a:round/>
                      <a:headEnd type="none" w="med" len="med"/>
                      <a:tailEnd type="none" w="med" len="med"/>
                    </a:lnR>
                    <a:lnT w="12700" cmpd="sng">
                      <a:noFill/>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75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457200" rtl="0" eaLnBrk="1" fontAlgn="base" latinLnBrk="0" hangingPunct="1">
                        <a:lnSpc>
                          <a:spcPct val="100000"/>
                        </a:lnSpc>
                        <a:spcBef>
                          <a:spcPct val="0"/>
                        </a:spcBef>
                        <a:spcAft>
                          <a:spcPct val="0"/>
                        </a:spcAft>
                        <a:buClrTx/>
                        <a:buSzPct val="100000"/>
                        <a:buFontTx/>
                        <a:buNone/>
                      </a:pPr>
                      <a:r>
                        <a:rPr kumimoji="0" lang="zh-CN" altLang="en-US" sz="1800" b="1" u="none" strike="noStrike" kern="1200" cap="none" normalizeH="0" baseline="0" dirty="0" smtClean="0">
                          <a:ln>
                            <a:noFill/>
                          </a:ln>
                          <a:solidFill>
                            <a:srgbClr val="FF0000"/>
                          </a:solidFill>
                          <a:effectLst/>
                          <a:latin typeface="仿宋" panose="02010609060101010101" charset="-122"/>
                          <a:ea typeface="仿宋" panose="02010609060101010101" charset="-122"/>
                        </a:rPr>
                        <a:t>颁布新法</a:t>
                      </a:r>
                      <a:endParaRPr kumimoji="0" lang="zh-CN" altLang="en-US" sz="1800" b="1" i="0" u="none" strike="noStrike" kern="1200" cap="none" normalizeH="0" baseline="0" dirty="0" smtClean="0">
                        <a:ln>
                          <a:noFill/>
                        </a:ln>
                        <a:solidFill>
                          <a:srgbClr val="FF0000"/>
                        </a:solidFill>
                        <a:effectLst/>
                        <a:latin typeface="仿宋" panose="02010609060101010101" charset="-122"/>
                        <a:ea typeface="仿宋" panose="02010609060101010101" charset="-122"/>
                        <a:cs typeface="+mn-cs"/>
                      </a:endParaRPr>
                    </a:p>
                  </a:txBody>
                  <a:tcPr marL="68572" marR="68572" marT="25745" marB="25745" horzOverflow="overflow">
                    <a:lnL w="12700" cap="flat" cmpd="sng" algn="ctr">
                      <a:solidFill>
                        <a:srgbClr val="C00000"/>
                      </a:solidFill>
                      <a:prstDash val="sysDash"/>
                      <a:round/>
                      <a:headEnd type="none" w="med" len="med"/>
                      <a:tailEnd type="none" w="med" len="med"/>
                    </a:lnL>
                    <a:lnR w="12700" cap="flat" cmpd="sng" algn="ctr">
                      <a:solidFill>
                        <a:srgbClr val="C00000"/>
                      </a:solidFill>
                      <a:prstDash val="sysDash"/>
                      <a:round/>
                      <a:headEnd type="none" w="med" len="med"/>
                      <a:tailEnd type="none" w="med" len="med"/>
                    </a:lnR>
                    <a:lnT w="12700" cmpd="sng">
                      <a:noFill/>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75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457200" rtl="0" eaLnBrk="1" fontAlgn="base" latinLnBrk="0" hangingPunct="1">
                        <a:lnSpc>
                          <a:spcPct val="100000"/>
                        </a:lnSpc>
                        <a:spcBef>
                          <a:spcPct val="0"/>
                        </a:spcBef>
                        <a:spcAft>
                          <a:spcPct val="0"/>
                        </a:spcAft>
                        <a:buClrTx/>
                        <a:buSzPct val="100000"/>
                        <a:buFontTx/>
                        <a:buNone/>
                      </a:pPr>
                      <a:r>
                        <a:rPr kumimoji="0" lang="zh-CN" altLang="en-US" sz="1800" b="1" u="none" strike="noStrike" cap="none" normalizeH="0" baseline="0" dirty="0" smtClean="0">
                          <a:ln>
                            <a:noFill/>
                          </a:ln>
                          <a:solidFill>
                            <a:srgbClr val="FF0000"/>
                          </a:solidFill>
                          <a:effectLst/>
                          <a:latin typeface="仿宋" panose="02010609060101010101" charset="-122"/>
                          <a:ea typeface="仿宋" panose="02010609060101010101" charset="-122"/>
                        </a:rPr>
                        <a:t>改革旧制</a:t>
                      </a:r>
                      <a:endParaRPr kumimoji="0" lang="zh-CN" altLang="en-US" sz="1800" b="1" i="0" u="none" strike="noStrike" cap="none" normalizeH="0" baseline="0" dirty="0" smtClean="0">
                        <a:ln>
                          <a:noFill/>
                        </a:ln>
                        <a:solidFill>
                          <a:srgbClr val="FF0000"/>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mpd="sng">
                      <a:noFill/>
                    </a:lnR>
                    <a:lnT w="12700" cmpd="sng">
                      <a:noFill/>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75000"/>
                        <a:alpha val="44000"/>
                      </a:schemeClr>
                    </a:solidFill>
                  </a:tcPr>
                </a:tc>
              </a:tr>
              <a:tr h="14401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1" u="none" strike="noStrike" cap="none" normalizeH="0" baseline="0" dirty="0" smtClean="0">
                          <a:ln>
                            <a:noFill/>
                          </a:ln>
                          <a:solidFill>
                            <a:srgbClr val="FF0000"/>
                          </a:solidFill>
                          <a:effectLst/>
                          <a:latin typeface="仿宋" panose="02010609060101010101" charset="-122"/>
                          <a:ea typeface="仿宋" panose="02010609060101010101" charset="-122"/>
                        </a:rPr>
                        <a:t>政治</a:t>
                      </a:r>
                      <a:endParaRPr kumimoji="0" lang="zh-CN" altLang="en-US" sz="1800" b="1" i="0" u="none" strike="noStrike" cap="none" normalizeH="0" baseline="0" dirty="0" smtClean="0">
                        <a:ln>
                          <a:noFill/>
                        </a:ln>
                        <a:solidFill>
                          <a:srgbClr val="FF0000"/>
                        </a:solidFill>
                        <a:effectLst/>
                        <a:latin typeface="仿宋" panose="02010609060101010101" charset="-122"/>
                        <a:ea typeface="仿宋" panose="02010609060101010101" charset="-122"/>
                      </a:endParaRPr>
                    </a:p>
                  </a:txBody>
                  <a:tcPr marL="68572" marR="68572" marT="25745" marB="25745" horzOverflow="overflow">
                    <a:lnL w="12700" cmpd="sng">
                      <a:noFill/>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广开言路</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提拔新人，改</a:t>
                      </a:r>
                      <a:r>
                        <a:rPr lang="zh-CN" altLang="en-US" sz="1800" b="0" dirty="0" smtClean="0">
                          <a:latin typeface="仿宋" panose="02010609060101010101" charset="-122"/>
                          <a:ea typeface="仿宋" panose="02010609060101010101" charset="-122"/>
                        </a:rPr>
                        <a:t>订</a:t>
                      </a:r>
                      <a:r>
                        <a:rPr kumimoji="0" lang="zh-CN" altLang="en-US" sz="1800" b="0" u="none" strike="noStrike" cap="none" normalizeH="0" baseline="0" dirty="0" smtClean="0">
                          <a:ln>
                            <a:noFill/>
                          </a:ln>
                          <a:effectLst/>
                          <a:latin typeface="仿宋" panose="02010609060101010101" charset="-122"/>
                          <a:ea typeface="仿宋" panose="02010609060101010101" charset="-122"/>
                        </a:rPr>
                        <a:t>律法</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合并机构</a:t>
                      </a:r>
                      <a:endParaRPr kumimoji="0" lang="en-US" altLang="zh-CN"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裁撤冗员，澄清吏治</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r>
              <a:tr h="14401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1" u="none" strike="noStrike" cap="none" normalizeH="0" baseline="0" dirty="0" smtClean="0">
                          <a:ln>
                            <a:noFill/>
                          </a:ln>
                          <a:solidFill>
                            <a:srgbClr val="FF0000"/>
                          </a:solidFill>
                          <a:effectLst/>
                          <a:latin typeface="仿宋" panose="02010609060101010101" charset="-122"/>
                          <a:ea typeface="仿宋" panose="02010609060101010101" charset="-122"/>
                        </a:rPr>
                        <a:t>经济</a:t>
                      </a:r>
                      <a:endParaRPr kumimoji="0" lang="zh-CN" altLang="en-US" sz="1800" b="1" i="0" u="none" strike="noStrike" cap="none" normalizeH="0" baseline="0" dirty="0" smtClean="0">
                        <a:ln>
                          <a:noFill/>
                        </a:ln>
                        <a:solidFill>
                          <a:srgbClr val="FF0000"/>
                        </a:solidFill>
                        <a:effectLst/>
                        <a:latin typeface="仿宋" panose="02010609060101010101" charset="-122"/>
                        <a:ea typeface="仿宋" panose="02010609060101010101" charset="-122"/>
                      </a:endParaRPr>
                    </a:p>
                  </a:txBody>
                  <a:tcPr marL="68572" marR="68572" marT="25745" marB="25745" horzOverflow="overflow">
                    <a:lnL w="12700" cmpd="sng">
                      <a:noFill/>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提倡实业</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开矿筑路，财政改革</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创办银行</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废除旗人寄生特权</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r>
              <a:tr h="14401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1" u="none" strike="noStrike" cap="none" normalizeH="0" baseline="0" dirty="0" smtClean="0">
                          <a:ln>
                            <a:noFill/>
                          </a:ln>
                          <a:solidFill>
                            <a:srgbClr val="FF0000"/>
                          </a:solidFill>
                          <a:effectLst/>
                          <a:latin typeface="仿宋" panose="02010609060101010101" charset="-122"/>
                          <a:ea typeface="仿宋" panose="02010609060101010101" charset="-122"/>
                        </a:rPr>
                        <a:t>文教</a:t>
                      </a:r>
                      <a:endParaRPr kumimoji="0" lang="zh-CN" altLang="en-US" sz="1800" b="1" i="0" u="none" strike="noStrike" cap="none" normalizeH="0" baseline="0" dirty="0" smtClean="0">
                        <a:ln>
                          <a:noFill/>
                        </a:ln>
                        <a:solidFill>
                          <a:srgbClr val="FF0000"/>
                        </a:solidFill>
                        <a:effectLst/>
                        <a:latin typeface="仿宋" panose="02010609060101010101" charset="-122"/>
                        <a:ea typeface="仿宋" panose="02010609060101010101" charset="-122"/>
                      </a:endParaRPr>
                    </a:p>
                  </a:txBody>
                  <a:tcPr marL="68572" marR="68572" marT="25745" marB="25745" horzOverflow="overflow">
                    <a:lnL w="12700" cmpd="sng">
                      <a:noFill/>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defRPr/>
                      </a:pPr>
                      <a:r>
                        <a:rPr kumimoji="0" lang="zh-CN" altLang="en-US" sz="1800" b="0" u="none" strike="noStrike" cap="none" normalizeH="0" baseline="0" dirty="0" smtClean="0">
                          <a:ln>
                            <a:noFill/>
                          </a:ln>
                          <a:effectLst/>
                          <a:latin typeface="仿宋" panose="02010609060101010101" charset="-122"/>
                          <a:ea typeface="仿宋" panose="02010609060101010101" charset="-122"/>
                        </a:rPr>
                        <a:t>普设学堂</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兼习中西，开办大学</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设经济科</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废除八股，改试策论</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alpha val="44000"/>
                      </a:schemeClr>
                    </a:solidFill>
                  </a:tcPr>
                </a:tc>
              </a:tr>
              <a:tr h="14401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1" u="none" strike="noStrike" cap="none" normalizeH="0" baseline="0" dirty="0" smtClean="0">
                          <a:ln>
                            <a:noFill/>
                          </a:ln>
                          <a:solidFill>
                            <a:srgbClr val="FF0000"/>
                          </a:solidFill>
                          <a:effectLst/>
                          <a:latin typeface="仿宋" panose="02010609060101010101" charset="-122"/>
                          <a:ea typeface="仿宋" panose="02010609060101010101" charset="-122"/>
                        </a:rPr>
                        <a:t>军事</a:t>
                      </a:r>
                      <a:endParaRPr kumimoji="0" lang="zh-CN" altLang="en-US" sz="1800" b="1" i="0" u="none" strike="noStrike" cap="none" normalizeH="0" baseline="0" dirty="0" smtClean="0">
                        <a:ln>
                          <a:noFill/>
                        </a:ln>
                        <a:solidFill>
                          <a:srgbClr val="FF0000"/>
                        </a:solidFill>
                        <a:effectLst/>
                        <a:latin typeface="仿宋" panose="02010609060101010101" charset="-122"/>
                        <a:ea typeface="仿宋" panose="02010609060101010101" charset="-122"/>
                      </a:endParaRPr>
                    </a:p>
                  </a:txBody>
                  <a:tcPr marL="68572" marR="68572" marT="25745" marB="25745" horzOverflow="overflow">
                    <a:lnL w="12700" cmpd="sng">
                      <a:noFill/>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alpha val="44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精练陆军</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改习洋操，行征兵制</a:t>
                      </a:r>
                      <a:r>
                        <a:rPr kumimoji="0" lang="en-US" altLang="zh-CN" sz="1800" b="0" u="none" strike="noStrike" cap="none" normalizeH="0" baseline="0" dirty="0" smtClean="0">
                          <a:ln>
                            <a:noFill/>
                          </a:ln>
                          <a:effectLst/>
                          <a:latin typeface="仿宋" panose="02010609060101010101" charset="-122"/>
                          <a:ea typeface="仿宋" panose="02010609060101010101" charset="-122"/>
                        </a:rPr>
                        <a:t>,</a:t>
                      </a:r>
                      <a:r>
                        <a:rPr kumimoji="0" lang="zh-CN" altLang="en-US" sz="1800" b="0" u="none" strike="noStrike" cap="none" normalizeH="0" baseline="0" dirty="0" smtClean="0">
                          <a:ln>
                            <a:noFill/>
                          </a:ln>
                          <a:effectLst/>
                          <a:latin typeface="仿宋" panose="02010609060101010101" charset="-122"/>
                          <a:ea typeface="仿宋" panose="02010609060101010101" charset="-122"/>
                        </a:rPr>
                        <a:t>兴办兵厂</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alpha val="44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1800" b="0" u="none" strike="noStrike" cap="none" normalizeH="0" baseline="0" dirty="0" smtClean="0">
                          <a:ln>
                            <a:noFill/>
                          </a:ln>
                          <a:effectLst/>
                          <a:latin typeface="仿宋" panose="02010609060101010101" charset="-122"/>
                          <a:ea typeface="仿宋" panose="02010609060101010101" charset="-122"/>
                        </a:rPr>
                        <a:t>裁汰八旗、绿营旧军</a:t>
                      </a:r>
                      <a:endParaRPr kumimoji="0" lang="zh-CN" altLang="en-US" sz="1800" b="0" i="0" u="none" strike="noStrike" cap="none" normalizeH="0" baseline="0" dirty="0" smtClean="0">
                        <a:ln>
                          <a:noFill/>
                        </a:ln>
                        <a:solidFill>
                          <a:schemeClr val="tx1"/>
                        </a:solidFill>
                        <a:effectLst/>
                        <a:latin typeface="仿宋" panose="02010609060101010101" charset="-122"/>
                        <a:ea typeface="仿宋" panose="02010609060101010101" charset="-122"/>
                      </a:endParaRPr>
                    </a:p>
                  </a:txBody>
                  <a:tcPr marL="68572" marR="68572" marT="25745" marB="25745" horzOverflow="overflow">
                    <a:lnL w="12700" cap="flat" cmpd="sng" algn="ctr">
                      <a:solidFill>
                        <a:srgbClr val="C00000"/>
                      </a:solidFill>
                      <a:prstDash val="sys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alpha val="44000"/>
                      </a:schemeClr>
                    </a:solidFill>
                  </a:tcPr>
                </a:tc>
              </a:tr>
            </a:tbl>
          </a:graphicData>
        </a:graphic>
      </p:graphicFrame>
      <p:sp>
        <p:nvSpPr>
          <p:cNvPr id="30" name="TextBox 29"/>
          <p:cNvSpPr txBox="1"/>
          <p:nvPr/>
        </p:nvSpPr>
        <p:spPr>
          <a:xfrm>
            <a:off x="1331640" y="4803998"/>
            <a:ext cx="6634480" cy="369332"/>
          </a:xfrm>
          <a:prstGeom prst="rect">
            <a:avLst/>
          </a:prstGeom>
          <a:noFill/>
        </p:spPr>
        <p:txBody>
          <a:bodyPr wrap="square" rtlCol="0">
            <a:spAutoFit/>
          </a:bodyPr>
          <a:lstStyle/>
          <a:p>
            <a:pPr algn="ctr"/>
            <a:r>
              <a:rPr lang="zh-CN" altLang="en-US" sz="1800" b="1" dirty="0">
                <a:latin typeface="江西拙楷" pitchFamily="2" charset="-122"/>
                <a:ea typeface="江西拙楷" pitchFamily="2" charset="-122"/>
              </a:rPr>
              <a:t>局限性：</a:t>
            </a:r>
            <a:r>
              <a:rPr lang="zh-CN" altLang="en-US" sz="1800" dirty="0">
                <a:latin typeface="江西拙楷" pitchFamily="2" charset="-122"/>
                <a:ea typeface="江西拙楷" pitchFamily="2" charset="-122"/>
              </a:rPr>
              <a:t>没有涉及到</a:t>
            </a:r>
            <a:r>
              <a:rPr lang="zh-CN" altLang="en-US" sz="1800" dirty="0">
                <a:solidFill>
                  <a:srgbClr val="C00000"/>
                </a:solidFill>
                <a:latin typeface="江西拙楷" pitchFamily="2" charset="-122"/>
                <a:ea typeface="江西拙楷" pitchFamily="2" charset="-122"/>
              </a:rPr>
              <a:t>开国会、设议院、实行君主立宪</a:t>
            </a:r>
            <a:r>
              <a:rPr lang="zh-CN" altLang="en-US" sz="1800" dirty="0">
                <a:latin typeface="江西拙楷" pitchFamily="2" charset="-122"/>
                <a:ea typeface="江西拙楷" pitchFamily="2" charset="-122"/>
              </a:rPr>
              <a:t>等政治主张</a:t>
            </a:r>
          </a:p>
        </p:txBody>
      </p:sp>
      <p:sp>
        <p:nvSpPr>
          <p:cNvPr id="31" name="文本框 11"/>
          <p:cNvSpPr txBox="1"/>
          <p:nvPr/>
        </p:nvSpPr>
        <p:spPr>
          <a:xfrm>
            <a:off x="2915816" y="3867894"/>
            <a:ext cx="3456384" cy="346249"/>
          </a:xfrm>
          <a:prstGeom prst="rect">
            <a:avLst/>
          </a:prstGeom>
          <a:solidFill>
            <a:schemeClr val="accent2">
              <a:lumMod val="60000"/>
              <a:lumOff val="40000"/>
            </a:schemeClr>
          </a:solidFill>
          <a:ln w="38100">
            <a:noFill/>
          </a:ln>
        </p:spPr>
        <p:txBody>
          <a:bodyPr wrap="square" lIns="68580" tIns="34290" rIns="68580" bIns="34290" rtlCol="0">
            <a:spAutoFit/>
          </a:bodyPr>
          <a:lstStyle/>
          <a:p>
            <a:pPr lvl="0" algn="ctr"/>
            <a:r>
              <a:rPr kumimoji="1" lang="zh-CN" altLang="en-US" b="1" spc="225" dirty="0" smtClean="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rPr>
              <a:t>推动民族资本主义发展</a:t>
            </a:r>
            <a:endParaRPr kumimoji="1" lang="zh-CN" altLang="en-US" b="1" spc="225" dirty="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endParaRPr>
          </a:p>
        </p:txBody>
      </p:sp>
      <p:sp>
        <p:nvSpPr>
          <p:cNvPr id="32" name="文本框 11"/>
          <p:cNvSpPr txBox="1"/>
          <p:nvPr/>
        </p:nvSpPr>
        <p:spPr>
          <a:xfrm>
            <a:off x="2915816" y="4227934"/>
            <a:ext cx="3456384" cy="346249"/>
          </a:xfrm>
          <a:prstGeom prst="rect">
            <a:avLst/>
          </a:prstGeom>
          <a:solidFill>
            <a:schemeClr val="accent2">
              <a:lumMod val="60000"/>
              <a:lumOff val="40000"/>
            </a:schemeClr>
          </a:solidFill>
          <a:ln w="38100">
            <a:noFill/>
          </a:ln>
        </p:spPr>
        <p:txBody>
          <a:bodyPr wrap="square" lIns="68580" tIns="34290" rIns="68580" bIns="34290" rtlCol="0">
            <a:spAutoFit/>
          </a:bodyPr>
          <a:lstStyle/>
          <a:p>
            <a:pPr lvl="0" algn="ctr"/>
            <a:r>
              <a:rPr kumimoji="1" lang="zh-CN" altLang="en-US" b="1" spc="225" dirty="0" smtClean="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rPr>
              <a:t>促进新思想传播</a:t>
            </a:r>
            <a:endParaRPr kumimoji="1" lang="zh-CN" altLang="en-US" b="1" spc="225" dirty="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endParaRPr>
          </a:p>
        </p:txBody>
      </p:sp>
      <p:sp>
        <p:nvSpPr>
          <p:cNvPr id="33" name="文本框 11"/>
          <p:cNvSpPr txBox="1"/>
          <p:nvPr/>
        </p:nvSpPr>
        <p:spPr>
          <a:xfrm>
            <a:off x="2915816" y="3507854"/>
            <a:ext cx="3456384" cy="346249"/>
          </a:xfrm>
          <a:prstGeom prst="rect">
            <a:avLst/>
          </a:prstGeom>
          <a:solidFill>
            <a:schemeClr val="accent2">
              <a:lumMod val="60000"/>
              <a:lumOff val="40000"/>
            </a:schemeClr>
          </a:solidFill>
          <a:ln w="38100">
            <a:noFill/>
          </a:ln>
        </p:spPr>
        <p:txBody>
          <a:bodyPr wrap="square" lIns="68580" tIns="34290" rIns="68580" bIns="34290" rtlCol="0">
            <a:spAutoFit/>
          </a:bodyPr>
          <a:lstStyle/>
          <a:p>
            <a:pPr lvl="0" algn="ctr"/>
            <a:r>
              <a:rPr kumimoji="1" lang="zh-CN" altLang="en-US" b="1" spc="225" dirty="0" smtClean="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rPr>
              <a:t>冲击了旧官僚体制</a:t>
            </a:r>
            <a:endParaRPr kumimoji="1" lang="zh-CN" altLang="en-US" b="1" spc="225" dirty="0">
              <a:solidFill>
                <a:srgbClr val="C00000"/>
              </a:solidFill>
              <a:effectLst>
                <a:glow rad="63500">
                  <a:srgbClr val="A5A5A5">
                    <a:satMod val="175000"/>
                    <a:alpha val="40000"/>
                  </a:srgbClr>
                </a:glow>
              </a:effectLst>
              <a:latin typeface="方正清刻本悦宋简体" pitchFamily="2" charset="-122"/>
              <a:ea typeface="方正清刻本悦宋简体" pitchFamily="2"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500"/>
                            </p:stCondLst>
                            <p:childTnLst>
                              <p:par>
                                <p:cTn id="47" presetID="47"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0" grpId="0"/>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明清\新建文件夹\微信图片_20201015100337_副本.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5963259">
            <a:off x="34931" y="1915688"/>
            <a:ext cx="3048000" cy="4060825"/>
          </a:xfrm>
          <a:prstGeom prst="rect">
            <a:avLst/>
          </a:prstGeom>
          <a:noFill/>
        </p:spPr>
      </p:pic>
      <p:grpSp>
        <p:nvGrpSpPr>
          <p:cNvPr id="2" name="组合 2"/>
          <p:cNvGrpSpPr/>
          <p:nvPr/>
        </p:nvGrpSpPr>
        <p:grpSpPr>
          <a:xfrm>
            <a:off x="285720" y="214296"/>
            <a:ext cx="1571636" cy="624449"/>
            <a:chOff x="714348" y="4357700"/>
            <a:chExt cx="1071570" cy="624449"/>
          </a:xfrm>
        </p:grpSpPr>
        <p:pic>
          <p:nvPicPr>
            <p:cNvPr id="3" name="图片 2" descr="印章"/>
            <p:cNvPicPr>
              <a:picLocks noChangeAspect="1"/>
            </p:cNvPicPr>
            <p:nvPr/>
          </p:nvPicPr>
          <p:blipFill>
            <a:blip r:embed="rId3" cstate="screen">
              <a:lum bright="10000" contrast="-30000"/>
            </a:blip>
            <a:stretch>
              <a:fillRect/>
            </a:stretch>
          </p:blipFill>
          <p:spPr>
            <a:xfrm rot="5400000">
              <a:off x="937908" y="4134140"/>
              <a:ext cx="624449" cy="1071570"/>
            </a:xfrm>
            <a:prstGeom prst="rect">
              <a:avLst/>
            </a:prstGeom>
          </p:spPr>
        </p:pic>
        <p:sp>
          <p:nvSpPr>
            <p:cNvPr id="4" name="矩形 3"/>
            <p:cNvSpPr/>
            <p:nvPr/>
          </p:nvSpPr>
          <p:spPr>
            <a:xfrm>
              <a:off x="785785" y="4421995"/>
              <a:ext cx="1000133" cy="461665"/>
            </a:xfrm>
            <a:prstGeom prst="rect">
              <a:avLst/>
            </a:prstGeom>
          </p:spPr>
          <p:txBody>
            <a:bodyPr wrap="square">
              <a:spAutoFit/>
            </a:bodyPr>
            <a:lstStyle/>
            <a:p>
              <a:pPr algn="l" rtl="0"/>
              <a:r>
                <a:rPr lang="zh-CN" altLang="en-US" sz="2400" b="1" kern="1200" dirty="0" smtClean="0">
                  <a:solidFill>
                    <a:prstClr val="black"/>
                  </a:solidFill>
                  <a:latin typeface="方正卡通简体" pitchFamily="65" charset="-122"/>
                  <a:ea typeface="方正卡通简体" pitchFamily="65" charset="-122"/>
                  <a:cs typeface="+mn-cs"/>
                </a:rPr>
                <a:t>历史解释</a:t>
              </a:r>
              <a:endParaRPr lang="en-US" altLang="zh-CN" sz="2400" b="1" kern="1200" dirty="0">
                <a:solidFill>
                  <a:prstClr val="black"/>
                </a:solidFill>
                <a:latin typeface="方正卡通简体" pitchFamily="65" charset="-122"/>
                <a:ea typeface="方正卡通简体" pitchFamily="65" charset="-122"/>
                <a:cs typeface="+mn-cs"/>
              </a:endParaRPr>
            </a:p>
          </p:txBody>
        </p:sp>
      </p:grpSp>
      <p:sp>
        <p:nvSpPr>
          <p:cNvPr id="5" name="矩形 4"/>
          <p:cNvSpPr/>
          <p:nvPr/>
        </p:nvSpPr>
        <p:spPr>
          <a:xfrm>
            <a:off x="1763688" y="1131590"/>
            <a:ext cx="7215238" cy="2839239"/>
          </a:xfrm>
          <a:prstGeom prst="rect">
            <a:avLst/>
          </a:prstGeom>
          <a:ln w="3175">
            <a:solidFill>
              <a:schemeClr val="tx1"/>
            </a:solidFill>
          </a:ln>
        </p:spPr>
        <p:txBody>
          <a:bodyPr wrap="square" lIns="68580" tIns="34290" rIns="68580" bIns="34290">
            <a:spAutoFit/>
          </a:bodyPr>
          <a:lstStyle/>
          <a:p>
            <a:pPr marL="405130" indent="-342900" algn="just">
              <a:spcBef>
                <a:spcPct val="0"/>
              </a:spcBef>
              <a:buFont typeface="Wingdings" panose="05000000000000000000" pitchFamily="2" charset="2"/>
              <a:buChar char="u"/>
            </a:pPr>
            <a:r>
              <a:rPr lang="zh-CN" altLang="en-US" sz="2000" b="1" dirty="0">
                <a:solidFill>
                  <a:srgbClr val="C00000"/>
                </a:solidFill>
                <a:latin typeface="江西拙楷" pitchFamily="2" charset="-122"/>
                <a:ea typeface="江西拙楷" pitchFamily="2" charset="-122"/>
                <a:cs typeface="楷体" panose="02010609060101010101" charset="-122"/>
              </a:rPr>
              <a:t>前期</a:t>
            </a:r>
            <a:r>
              <a:rPr lang="zh-CN" altLang="en-US" sz="2000" b="1" dirty="0" smtClean="0">
                <a:solidFill>
                  <a:srgbClr val="C00000"/>
                </a:solidFill>
                <a:latin typeface="江西拙楷" pitchFamily="2" charset="-122"/>
                <a:ea typeface="江西拙楷" pitchFamily="2" charset="-122"/>
                <a:cs typeface="楷体" panose="02010609060101010101" charset="-122"/>
              </a:rPr>
              <a:t>：</a:t>
            </a:r>
            <a:r>
              <a:rPr lang="zh-CN" altLang="en-US" sz="2000" b="1" dirty="0" smtClean="0">
                <a:latin typeface="仿宋" panose="02010609060101010101" charset="-122"/>
                <a:ea typeface="仿宋" panose="02010609060101010101" charset="-122"/>
                <a:cs typeface="仿宋" panose="02010609060101010101" charset="-122"/>
              </a:rPr>
              <a:t>皇上自四月以来所有举办新政，</a:t>
            </a:r>
            <a:r>
              <a:rPr lang="zh-CN" altLang="en-US" sz="2000" b="1" dirty="0" smtClean="0">
                <a:solidFill>
                  <a:srgbClr val="FF0000"/>
                </a:solidFill>
                <a:latin typeface="仿宋" panose="02010609060101010101" charset="-122"/>
                <a:ea typeface="仿宋" panose="02010609060101010101" charset="-122"/>
                <a:cs typeface="仿宋" panose="02010609060101010101" charset="-122"/>
              </a:rPr>
              <a:t>莫不先赴太后前禀白，</a:t>
            </a:r>
            <a:r>
              <a:rPr lang="en-US" altLang="zh-CN" sz="2000" b="1" dirty="0" smtClean="0">
                <a:solidFill>
                  <a:srgbClr val="FF0000"/>
                </a:solidFill>
                <a:latin typeface="仿宋" panose="02010609060101010101" charset="-122"/>
                <a:ea typeface="仿宋" panose="02010609060101010101" charset="-122"/>
                <a:cs typeface="仿宋" panose="02010609060101010101" charset="-122"/>
              </a:rPr>
              <a:t>	</a:t>
            </a:r>
            <a:r>
              <a:rPr lang="zh-CN" altLang="en-US" sz="2000" b="1" dirty="0" smtClean="0">
                <a:latin typeface="仿宋" panose="02010609060101010101" charset="-122"/>
                <a:ea typeface="仿宋" panose="02010609060101010101" charset="-122"/>
                <a:cs typeface="仿宋" panose="02010609060101010101" charset="-122"/>
              </a:rPr>
              <a:t>若事近西法，（慈禧</a:t>
            </a:r>
            <a:r>
              <a:rPr lang="en-US" altLang="zh-CN" sz="2000" b="1" dirty="0" smtClean="0">
                <a:latin typeface="仿宋" panose="02010609060101010101" charset="-122"/>
                <a:ea typeface="仿宋" panose="02010609060101010101" charset="-122"/>
                <a:cs typeface="仿宋" panose="02010609060101010101" charset="-122"/>
              </a:rPr>
              <a:t>)</a:t>
            </a:r>
            <a:r>
              <a:rPr lang="zh-CN" altLang="en-US" sz="2000" b="1" dirty="0" smtClean="0">
                <a:latin typeface="仿宋" panose="02010609060101010101" charset="-122"/>
                <a:ea typeface="仿宋" panose="02010609060101010101" charset="-122"/>
                <a:cs typeface="仿宋" panose="02010609060101010101" charset="-122"/>
              </a:rPr>
              <a:t>必曰：“</a:t>
            </a:r>
            <a:r>
              <a:rPr lang="zh-CN" altLang="en-US" sz="2000" b="1" dirty="0" smtClean="0">
                <a:solidFill>
                  <a:srgbClr val="FF0000"/>
                </a:solidFill>
                <a:latin typeface="仿宋" panose="02010609060101010101" charset="-122"/>
                <a:ea typeface="仿宋" panose="02010609060101010101" charset="-122"/>
                <a:cs typeface="仿宋" panose="02010609060101010101" charset="-122"/>
              </a:rPr>
              <a:t>汝但留祖宗神主不烧，</a:t>
            </a:r>
            <a:r>
              <a:rPr lang="en-US" altLang="zh-CN" sz="2000" b="1" dirty="0" smtClean="0">
                <a:solidFill>
                  <a:srgbClr val="FF0000"/>
                </a:solidFill>
                <a:latin typeface="仿宋" panose="02010609060101010101" charset="-122"/>
                <a:ea typeface="仿宋" panose="02010609060101010101" charset="-122"/>
                <a:cs typeface="仿宋" panose="02010609060101010101" charset="-122"/>
              </a:rPr>
              <a:t>	</a:t>
            </a:r>
            <a:r>
              <a:rPr lang="zh-CN" altLang="en-US" sz="2000" b="1" dirty="0" smtClean="0">
                <a:solidFill>
                  <a:srgbClr val="FF0000"/>
                </a:solidFill>
                <a:latin typeface="仿宋" panose="02010609060101010101" charset="-122"/>
                <a:ea typeface="仿宋" panose="02010609060101010101" charset="-122"/>
                <a:cs typeface="仿宋" panose="02010609060101010101" charset="-122"/>
              </a:rPr>
              <a:t>辫发不剪，我便不管</a:t>
            </a:r>
            <a:r>
              <a:rPr lang="en-US" altLang="zh-CN" sz="2000" b="1" dirty="0" smtClean="0">
                <a:latin typeface="仿宋" panose="02010609060101010101" charset="-122"/>
                <a:ea typeface="仿宋" panose="02010609060101010101" charset="-122"/>
                <a:cs typeface="仿宋" panose="02010609060101010101" charset="-122"/>
              </a:rPr>
              <a:t>……”</a:t>
            </a:r>
            <a:endParaRPr lang="en-US" altLang="zh-CN" sz="1400" b="1" dirty="0" smtClean="0">
              <a:latin typeface="仿宋" panose="02010609060101010101" charset="-122"/>
              <a:ea typeface="仿宋" panose="02010609060101010101" charset="-122"/>
              <a:cs typeface="仿宋" panose="02010609060101010101" charset="-122"/>
            </a:endParaRPr>
          </a:p>
          <a:p>
            <a:pPr marL="405130" indent="-342900" algn="just">
              <a:spcBef>
                <a:spcPct val="0"/>
              </a:spcBef>
            </a:pPr>
            <a:endParaRPr lang="en-US" altLang="zh-CN" sz="2000" b="1"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marL="405130" indent="-342900" algn="just">
              <a:spcBef>
                <a:spcPct val="0"/>
              </a:spcBef>
              <a:buFont typeface="Wingdings" panose="05000000000000000000" pitchFamily="2" charset="2"/>
              <a:buChar char="u"/>
            </a:pPr>
            <a:r>
              <a:rPr lang="zh-CN" altLang="en-US" sz="2000" b="1" dirty="0">
                <a:solidFill>
                  <a:srgbClr val="C00000"/>
                </a:solidFill>
                <a:latin typeface="江西拙楷" pitchFamily="2" charset="-122"/>
                <a:ea typeface="江西拙楷" pitchFamily="2" charset="-122"/>
                <a:cs typeface="楷体" panose="02010609060101010101" charset="-122"/>
              </a:rPr>
              <a:t>中期：</a:t>
            </a:r>
            <a:r>
              <a:rPr lang="en-US" altLang="zh-CN" sz="2000" b="1" dirty="0">
                <a:solidFill>
                  <a:schemeClr val="tx1">
                    <a:lumMod val="95000"/>
                    <a:lumOff val="5000"/>
                  </a:schemeClr>
                </a:solidFill>
                <a:latin typeface="仿宋" panose="02010609060101010101" charset="-122"/>
                <a:ea typeface="仿宋" panose="02010609060101010101" charset="-122"/>
                <a:cs typeface="楷体" panose="02010609060101010101" charset="-122"/>
              </a:rPr>
              <a:t>“</a:t>
            </a:r>
            <a:r>
              <a:rPr lang="zh-CN" altLang="en-US" sz="2000" b="1" dirty="0">
                <a:solidFill>
                  <a:schemeClr val="tx1">
                    <a:lumMod val="95000"/>
                    <a:lumOff val="5000"/>
                  </a:schemeClr>
                </a:solidFill>
                <a:latin typeface="仿宋" panose="02010609060101010101" charset="-122"/>
                <a:ea typeface="仿宋" panose="02010609060101010101" charset="-122"/>
                <a:cs typeface="楷体" panose="02010609060101010101" charset="-122"/>
              </a:rPr>
              <a:t>旧臣惶骇，内务府人皆环跪后前，谓上妄变祖法</a:t>
            </a:r>
            <a:r>
              <a:rPr lang="zh-CN" altLang="en-US" sz="2000" b="1" dirty="0" smtClean="0">
                <a:solidFill>
                  <a:schemeClr val="tx1">
                    <a:lumMod val="95000"/>
                    <a:lumOff val="5000"/>
                  </a:schemeClr>
                </a:solidFill>
                <a:latin typeface="仿宋" panose="02010609060101010101" charset="-122"/>
                <a:ea typeface="仿宋" panose="02010609060101010101" charset="-122"/>
                <a:cs typeface="楷体" panose="02010609060101010101" charset="-122"/>
              </a:rPr>
              <a:t>，</a:t>
            </a:r>
            <a:r>
              <a:rPr lang="en-US" altLang="zh-CN" sz="2000" b="1" dirty="0" smtClean="0">
                <a:solidFill>
                  <a:schemeClr val="tx1">
                    <a:lumMod val="95000"/>
                    <a:lumOff val="5000"/>
                  </a:schemeClr>
                </a:solidFill>
                <a:latin typeface="仿宋" panose="02010609060101010101" charset="-122"/>
                <a:ea typeface="仿宋" panose="02010609060101010101" charset="-122"/>
                <a:cs typeface="楷体" panose="02010609060101010101" charset="-122"/>
              </a:rPr>
              <a:t>		 </a:t>
            </a:r>
            <a:r>
              <a:rPr lang="zh-CN" altLang="en-US" sz="2000" b="1" dirty="0" smtClean="0">
                <a:solidFill>
                  <a:srgbClr val="FF0000"/>
                </a:solidFill>
                <a:latin typeface="仿宋" panose="02010609060101010101" charset="-122"/>
                <a:ea typeface="仿宋" panose="02010609060101010101" charset="-122"/>
                <a:cs typeface="楷体" panose="02010609060101010101" charset="-122"/>
              </a:rPr>
              <a:t>请训</a:t>
            </a:r>
            <a:r>
              <a:rPr lang="zh-CN" altLang="en-US" sz="2000" b="1" dirty="0">
                <a:solidFill>
                  <a:srgbClr val="FF0000"/>
                </a:solidFill>
                <a:latin typeface="仿宋" panose="02010609060101010101" charset="-122"/>
                <a:ea typeface="仿宋" panose="02010609060101010101" charset="-122"/>
                <a:cs typeface="楷体" panose="02010609060101010101" charset="-122"/>
              </a:rPr>
              <a:t>政，后不许</a:t>
            </a:r>
            <a:r>
              <a:rPr lang="zh-CN" altLang="en-US" sz="2000" b="1" dirty="0">
                <a:solidFill>
                  <a:schemeClr val="tx1">
                    <a:lumMod val="95000"/>
                    <a:lumOff val="5000"/>
                  </a:schemeClr>
                </a:solidFill>
                <a:latin typeface="仿宋" panose="02010609060101010101" charset="-122"/>
                <a:ea typeface="仿宋" panose="02010609060101010101" charset="-122"/>
                <a:cs typeface="楷体" panose="02010609060101010101" charset="-122"/>
              </a:rPr>
              <a:t>。</a:t>
            </a:r>
            <a:r>
              <a:rPr lang="en-US" altLang="zh-CN" sz="2000" b="1" dirty="0" smtClean="0">
                <a:solidFill>
                  <a:schemeClr val="tx1">
                    <a:lumMod val="95000"/>
                    <a:lumOff val="5000"/>
                  </a:schemeClr>
                </a:solidFill>
                <a:latin typeface="仿宋" panose="02010609060101010101" charset="-122"/>
                <a:ea typeface="仿宋" panose="02010609060101010101" charset="-122"/>
                <a:cs typeface="楷体" panose="02010609060101010101" charset="-122"/>
              </a:rPr>
              <a:t>”</a:t>
            </a:r>
          </a:p>
          <a:p>
            <a:pPr marL="405130" indent="-342900" algn="just">
              <a:spcBef>
                <a:spcPct val="0"/>
              </a:spcBef>
            </a:pPr>
            <a:endParaRPr lang="en-US" altLang="zh-CN" sz="2000" b="1"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marL="405130" indent="-342900" algn="just">
              <a:spcBef>
                <a:spcPct val="0"/>
              </a:spcBef>
              <a:buFont typeface="Wingdings" panose="05000000000000000000" pitchFamily="2" charset="2"/>
              <a:buChar char="u"/>
            </a:pPr>
            <a:r>
              <a:rPr lang="zh-CN" altLang="en-US" sz="2000" b="1" dirty="0">
                <a:solidFill>
                  <a:srgbClr val="C00000"/>
                </a:solidFill>
                <a:latin typeface="江西拙楷" pitchFamily="2" charset="-122"/>
                <a:ea typeface="江西拙楷" pitchFamily="2" charset="-122"/>
                <a:cs typeface="楷体" panose="02010609060101010101" charset="-122"/>
              </a:rPr>
              <a:t>后期：</a:t>
            </a:r>
            <a:r>
              <a:rPr lang="zh-CN" altLang="en-US" sz="2000" b="1" dirty="0">
                <a:solidFill>
                  <a:schemeClr val="tx1">
                    <a:lumMod val="95000"/>
                    <a:lumOff val="5000"/>
                  </a:schemeClr>
                </a:solidFill>
                <a:latin typeface="仿宋" panose="02010609060101010101" charset="-122"/>
                <a:ea typeface="仿宋" panose="02010609060101010101" charset="-122"/>
                <a:cs typeface="楷体" panose="02010609060101010101" charset="-122"/>
              </a:rPr>
              <a:t>“康有为之法，能胜于祖宗所立之法？</a:t>
            </a:r>
            <a:r>
              <a:rPr lang="zh-CN" altLang="en-US" sz="2000" b="1" dirty="0">
                <a:solidFill>
                  <a:srgbClr val="FF0000"/>
                </a:solidFill>
                <a:latin typeface="仿宋" panose="02010609060101010101" charset="-122"/>
                <a:ea typeface="仿宋" panose="02010609060101010101" charset="-122"/>
                <a:cs typeface="楷体" panose="02010609060101010101" charset="-122"/>
              </a:rPr>
              <a:t>汝何昏愦，</a:t>
            </a:r>
            <a:r>
              <a:rPr lang="zh-CN" altLang="en-US" sz="2000" b="1" dirty="0" smtClean="0">
                <a:solidFill>
                  <a:srgbClr val="FF0000"/>
                </a:solidFill>
                <a:latin typeface="仿宋" panose="02010609060101010101" charset="-122"/>
                <a:ea typeface="仿宋" panose="02010609060101010101" charset="-122"/>
                <a:cs typeface="楷体" panose="02010609060101010101" charset="-122"/>
              </a:rPr>
              <a:t>不</a:t>
            </a:r>
            <a:r>
              <a:rPr lang="en-US" altLang="zh-CN" sz="2000" b="1" dirty="0" smtClean="0">
                <a:solidFill>
                  <a:srgbClr val="FF0000"/>
                </a:solidFill>
                <a:latin typeface="仿宋" panose="02010609060101010101" charset="-122"/>
                <a:ea typeface="仿宋" panose="02010609060101010101" charset="-122"/>
                <a:cs typeface="楷体" panose="02010609060101010101" charset="-122"/>
              </a:rPr>
              <a:t>	 </a:t>
            </a:r>
            <a:r>
              <a:rPr lang="zh-CN" altLang="en-US" sz="2000" b="1" dirty="0" smtClean="0">
                <a:solidFill>
                  <a:srgbClr val="FF0000"/>
                </a:solidFill>
                <a:latin typeface="仿宋" panose="02010609060101010101" charset="-122"/>
                <a:ea typeface="仿宋" panose="02010609060101010101" charset="-122"/>
                <a:cs typeface="楷体" panose="02010609060101010101" charset="-122"/>
              </a:rPr>
              <a:t>肖乃尔</a:t>
            </a:r>
            <a:r>
              <a:rPr lang="zh-CN" altLang="en-US" sz="2000" b="1" dirty="0">
                <a:solidFill>
                  <a:schemeClr val="tx1">
                    <a:lumMod val="95000"/>
                    <a:lumOff val="5000"/>
                  </a:schemeClr>
                </a:solidFill>
                <a:latin typeface="仿宋" panose="02010609060101010101" charset="-122"/>
                <a:ea typeface="仿宋" panose="02010609060101010101" charset="-122"/>
                <a:cs typeface="楷体" panose="02010609060101010101" charset="-122"/>
              </a:rPr>
              <a:t>！。”</a:t>
            </a:r>
            <a:endParaRPr lang="en-US" altLang="zh-CN" sz="2000" b="1" dirty="0">
              <a:solidFill>
                <a:schemeClr val="tx1">
                  <a:lumMod val="95000"/>
                  <a:lumOff val="5000"/>
                </a:schemeClr>
              </a:solidFill>
              <a:latin typeface="仿宋" panose="02010609060101010101" charset="-122"/>
              <a:ea typeface="仿宋" panose="02010609060101010101" charset="-122"/>
              <a:cs typeface="楷体" panose="02010609060101010101" charset="-122"/>
            </a:endParaRPr>
          </a:p>
        </p:txBody>
      </p:sp>
      <p:sp>
        <p:nvSpPr>
          <p:cNvPr id="6" name="标题 1"/>
          <p:cNvSpPr txBox="1"/>
          <p:nvPr/>
        </p:nvSpPr>
        <p:spPr>
          <a:xfrm>
            <a:off x="1907704" y="411511"/>
            <a:ext cx="6696744" cy="43204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a:noFill/>
                </a:ln>
                <a:solidFill>
                  <a:srgbClr val="C00000"/>
                </a:solidFill>
                <a:effectLst/>
                <a:uLnTx/>
                <a:uFillTx/>
                <a:latin typeface="方正卡通简体" pitchFamily="65" charset="-122"/>
                <a:ea typeface="方正卡通简体" pitchFamily="65" charset="-122"/>
                <a:cs typeface="+mj-cs"/>
              </a:rPr>
              <a:t>慈禧对维新变法的态度发生了怎样的变化？为什么？</a:t>
            </a:r>
            <a:endParaRPr kumimoji="0" lang="zh-CN" altLang="en-US" sz="2000" b="1" i="0" u="none" strike="noStrike" kern="1200" cap="none" spc="0" normalizeH="0" baseline="0" noProof="0" dirty="0">
              <a:ln>
                <a:noFill/>
              </a:ln>
              <a:solidFill>
                <a:srgbClr val="C00000"/>
              </a:solidFill>
              <a:effectLst/>
              <a:uLnTx/>
              <a:uFillTx/>
              <a:latin typeface="方正卡通简体" pitchFamily="65" charset="-122"/>
              <a:ea typeface="方正卡通简体" pitchFamily="65"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明清\新建文件夹\微信图片_20201015100237_副本.jpg"/>
          <p:cNvPicPr>
            <a:picLocks noChangeAspect="1" noChangeArrowheads="1"/>
          </p:cNvPicPr>
          <p:nvPr/>
        </p:nvPicPr>
        <p:blipFill>
          <a:blip r:embed="rId2" cstate="print">
            <a:clrChange>
              <a:clrFrom>
                <a:srgbClr val="FFFFFF"/>
              </a:clrFrom>
              <a:clrTo>
                <a:srgbClr val="FFFFFF">
                  <a:alpha val="0"/>
                </a:srgbClr>
              </a:clrTo>
            </a:clrChange>
            <a:lum bright="63000" contrast="-66000"/>
          </a:blip>
          <a:srcRect r="11812"/>
          <a:stretch>
            <a:fillRect/>
          </a:stretch>
        </p:blipFill>
        <p:spPr bwMode="auto">
          <a:xfrm rot="16200000">
            <a:off x="686433" y="2173350"/>
            <a:ext cx="2687959" cy="4060825"/>
          </a:xfrm>
          <a:prstGeom prst="rect">
            <a:avLst/>
          </a:prstGeom>
          <a:noFill/>
        </p:spPr>
      </p:pic>
      <p:sp>
        <p:nvSpPr>
          <p:cNvPr id="5" name="矩形 4"/>
          <p:cNvSpPr/>
          <p:nvPr/>
        </p:nvSpPr>
        <p:spPr>
          <a:xfrm>
            <a:off x="642910" y="1594488"/>
            <a:ext cx="3429024" cy="1938992"/>
          </a:xfrm>
          <a:prstGeom prst="rect">
            <a:avLst/>
          </a:prstGeom>
          <a:ln>
            <a:solidFill>
              <a:srgbClr val="C00000"/>
            </a:solidFill>
            <a:prstDash val="dash"/>
          </a:ln>
        </p:spPr>
        <p:txBody>
          <a:bodyPr wrap="square">
            <a:spAutoFit/>
          </a:bodyPr>
          <a:lstStyle/>
          <a:p>
            <a:r>
              <a:rPr lang="zh-CN" altLang="en-US" sz="2000" b="1" dirty="0" smtClean="0">
                <a:latin typeface="仿宋" panose="02010609060101010101" charset="-122"/>
                <a:ea typeface="仿宋" panose="02010609060101010101" charset="-122"/>
              </a:rPr>
              <a:t>当事人的叙述：</a:t>
            </a:r>
          </a:p>
          <a:p>
            <a:r>
              <a:rPr lang="zh-CN" altLang="en-US" sz="2000" dirty="0" smtClean="0">
                <a:latin typeface="仿宋" panose="02010609060101010101" charset="-122"/>
                <a:ea typeface="仿宋" panose="02010609060101010101" charset="-122"/>
              </a:rPr>
              <a:t>    慈禧已经计划秋天阅兵后废光绪帝政变， 为了阻止慈禧政变，光绪帝秘密授意，维新派计划发动对慈禧的政变。</a:t>
            </a:r>
            <a:endParaRPr lang="zh-CN" altLang="en-US" sz="2000" dirty="0">
              <a:latin typeface="仿宋" panose="02010609060101010101" charset="-122"/>
              <a:ea typeface="仿宋" panose="02010609060101010101" charset="-122"/>
            </a:endParaRPr>
          </a:p>
        </p:txBody>
      </p:sp>
      <p:sp>
        <p:nvSpPr>
          <p:cNvPr id="6" name="矩形 5"/>
          <p:cNvSpPr/>
          <p:nvPr/>
        </p:nvSpPr>
        <p:spPr>
          <a:xfrm>
            <a:off x="642910" y="3737628"/>
            <a:ext cx="3214710" cy="923330"/>
          </a:xfrm>
          <a:prstGeom prst="rect">
            <a:avLst/>
          </a:prstGeom>
        </p:spPr>
        <p:txBody>
          <a:bodyPr wrap="square">
            <a:spAutoFit/>
          </a:bodyPr>
          <a:lstStyle/>
          <a:p>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叙述依据：</a:t>
            </a:r>
            <a:endParaRPr lang="en-US" altLang="zh-CN" dirty="0" smtClean="0">
              <a:solidFill>
                <a:srgbClr val="002060"/>
              </a:solidFill>
              <a:latin typeface="方正清刻本悦宋简体" pitchFamily="2" charset="-122"/>
              <a:ea typeface="方正清刻本悦宋简体" pitchFamily="2" charset="-122"/>
              <a:cs typeface="仿宋" panose="02010609060101010101" charset="-122"/>
            </a:endParaRPr>
          </a:p>
          <a:p>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康梁留下的</a:t>
            </a:r>
            <a:r>
              <a:rPr lang="en-US" altLang="zh-CN" dirty="0" smtClean="0">
                <a:solidFill>
                  <a:srgbClr val="002060"/>
                </a:solidFill>
                <a:latin typeface="方正清刻本悦宋简体" pitchFamily="2" charset="-122"/>
                <a:ea typeface="方正清刻本悦宋简体" pitchFamily="2" charset="-122"/>
                <a:cs typeface="仿宋" panose="02010609060101010101" charset="-122"/>
              </a:rPr>
              <a:t>《</a:t>
            </a:r>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我史</a:t>
            </a:r>
            <a:r>
              <a:rPr lang="en-US" altLang="zh-CN" dirty="0" smtClean="0">
                <a:solidFill>
                  <a:srgbClr val="002060"/>
                </a:solidFill>
                <a:latin typeface="方正清刻本悦宋简体" pitchFamily="2" charset="-122"/>
                <a:ea typeface="方正清刻本悦宋简体" pitchFamily="2" charset="-122"/>
                <a:cs typeface="仿宋" panose="02010609060101010101" charset="-122"/>
              </a:rPr>
              <a:t>》</a:t>
            </a:r>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a:t>
            </a:r>
            <a:r>
              <a:rPr lang="en-US" altLang="zh-CN" dirty="0" smtClean="0">
                <a:solidFill>
                  <a:srgbClr val="002060"/>
                </a:solidFill>
                <a:latin typeface="方正清刻本悦宋简体" pitchFamily="2" charset="-122"/>
                <a:ea typeface="方正清刻本悦宋简体" pitchFamily="2" charset="-122"/>
                <a:cs typeface="仿宋" panose="02010609060101010101" charset="-122"/>
              </a:rPr>
              <a:t>《</a:t>
            </a:r>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戊戌政变记</a:t>
            </a:r>
            <a:r>
              <a:rPr lang="en-US" altLang="zh-CN" dirty="0" smtClean="0">
                <a:solidFill>
                  <a:srgbClr val="002060"/>
                </a:solidFill>
                <a:latin typeface="方正清刻本悦宋简体" pitchFamily="2" charset="-122"/>
                <a:ea typeface="方正清刻本悦宋简体" pitchFamily="2" charset="-122"/>
                <a:cs typeface="仿宋" panose="02010609060101010101" charset="-122"/>
              </a:rPr>
              <a:t>》</a:t>
            </a:r>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等个人回忆录资料</a:t>
            </a:r>
            <a:endParaRPr lang="zh-CN" altLang="en-US" dirty="0">
              <a:solidFill>
                <a:srgbClr val="002060"/>
              </a:solidFill>
              <a:latin typeface="方正清刻本悦宋简体" pitchFamily="2" charset="-122"/>
              <a:ea typeface="方正清刻本悦宋简体" pitchFamily="2" charset="-122"/>
            </a:endParaRPr>
          </a:p>
        </p:txBody>
      </p:sp>
      <p:sp>
        <p:nvSpPr>
          <p:cNvPr id="7" name="矩形 6"/>
          <p:cNvSpPr/>
          <p:nvPr/>
        </p:nvSpPr>
        <p:spPr>
          <a:xfrm>
            <a:off x="4572000" y="1594488"/>
            <a:ext cx="4214842" cy="1938992"/>
          </a:xfrm>
          <a:prstGeom prst="rect">
            <a:avLst/>
          </a:prstGeom>
          <a:ln>
            <a:solidFill>
              <a:srgbClr val="C00000"/>
            </a:solidFill>
            <a:prstDash val="dash"/>
          </a:ln>
        </p:spPr>
        <p:txBody>
          <a:bodyPr wrap="square">
            <a:spAutoFit/>
          </a:bodyPr>
          <a:lstStyle/>
          <a:p>
            <a:pPr lvl="0">
              <a:lnSpc>
                <a:spcPct val="120000"/>
              </a:lnSpc>
            </a:pPr>
            <a:r>
              <a:rPr lang="zh-CN" altLang="en-US" sz="2000" b="1" dirty="0">
                <a:latin typeface="仿宋" panose="02010609060101010101" charset="-122"/>
                <a:ea typeface="仿宋" panose="02010609060101010101" charset="-122"/>
              </a:rPr>
              <a:t>历史学者的叙述：</a:t>
            </a:r>
            <a:endParaRPr lang="en-US" altLang="zh-CN" sz="2000" b="1" dirty="0">
              <a:latin typeface="仿宋" panose="02010609060101010101" charset="-122"/>
              <a:ea typeface="仿宋" panose="02010609060101010101" charset="-122"/>
            </a:endParaRPr>
          </a:p>
          <a:p>
            <a:pPr lvl="0">
              <a:lnSpc>
                <a:spcPct val="120000"/>
              </a:lnSpc>
            </a:pPr>
            <a:r>
              <a:rPr lang="zh-CN" altLang="en-US" sz="2000" dirty="0">
                <a:latin typeface="仿宋" panose="02010609060101010101" charset="-122"/>
                <a:ea typeface="仿宋" panose="02010609060101010101" charset="-122"/>
              </a:rPr>
              <a:t>慈禧此时还没有废帝政变的想法，但是对光绪帝或维新派可能要夺取她掌握的实权的各种措施产生警觉，加紧</a:t>
            </a:r>
            <a:r>
              <a:rPr lang="zh-CN" altLang="en-US" sz="2000" dirty="0" smtClean="0">
                <a:latin typeface="仿宋" panose="02010609060101010101" charset="-122"/>
                <a:ea typeface="仿宋" panose="02010609060101010101" charset="-122"/>
              </a:rPr>
              <a:t>监视。</a:t>
            </a:r>
            <a:endParaRPr lang="en-US" altLang="zh-CN" sz="2000" dirty="0">
              <a:latin typeface="仿宋" panose="02010609060101010101" charset="-122"/>
              <a:ea typeface="仿宋" panose="02010609060101010101" charset="-122"/>
            </a:endParaRPr>
          </a:p>
        </p:txBody>
      </p:sp>
      <p:sp>
        <p:nvSpPr>
          <p:cNvPr id="9" name="矩形 8"/>
          <p:cNvSpPr/>
          <p:nvPr/>
        </p:nvSpPr>
        <p:spPr>
          <a:xfrm>
            <a:off x="4572000" y="3666190"/>
            <a:ext cx="4572000" cy="1477328"/>
          </a:xfrm>
          <a:prstGeom prst="rect">
            <a:avLst/>
          </a:prstGeom>
        </p:spPr>
        <p:txBody>
          <a:bodyPr>
            <a:spAutoFit/>
          </a:bodyPr>
          <a:lstStyle/>
          <a:p>
            <a:r>
              <a:rPr lang="zh-CN" altLang="en-US" dirty="0">
                <a:solidFill>
                  <a:srgbClr val="002060"/>
                </a:solidFill>
                <a:latin typeface="方正清刻本悦宋简体" pitchFamily="2" charset="-122"/>
                <a:ea typeface="方正清刻本悦宋简体" pitchFamily="2" charset="-122"/>
                <a:cs typeface="仿宋" panose="02010609060101010101" charset="-122"/>
              </a:rPr>
              <a:t>叙述依据</a:t>
            </a:r>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a:t>
            </a:r>
            <a:endParaRPr lang="en-US" altLang="zh-CN" dirty="0" smtClean="0">
              <a:solidFill>
                <a:srgbClr val="002060"/>
              </a:solidFill>
              <a:latin typeface="方正清刻本悦宋简体" pitchFamily="2" charset="-122"/>
              <a:ea typeface="方正清刻本悦宋简体" pitchFamily="2" charset="-122"/>
              <a:cs typeface="仿宋" panose="02010609060101010101" charset="-122"/>
            </a:endParaRPr>
          </a:p>
          <a:p>
            <a:r>
              <a:rPr lang="zh-CN" altLang="en-US" dirty="0" smtClean="0">
                <a:solidFill>
                  <a:srgbClr val="002060"/>
                </a:solidFill>
                <a:latin typeface="方正清刻本悦宋简体" pitchFamily="2" charset="-122"/>
                <a:ea typeface="方正清刻本悦宋简体" pitchFamily="2" charset="-122"/>
                <a:cs typeface="仿宋" panose="02010609060101010101" charset="-122"/>
              </a:rPr>
              <a:t>茅海建</a:t>
            </a:r>
            <a:r>
              <a:rPr lang="zh-CN" altLang="en-US" dirty="0">
                <a:solidFill>
                  <a:srgbClr val="002060"/>
                </a:solidFill>
                <a:latin typeface="方正清刻本悦宋简体" pitchFamily="2" charset="-122"/>
                <a:ea typeface="方正清刻本悦宋简体" pitchFamily="2" charset="-122"/>
                <a:cs typeface="仿宋" panose="02010609060101010101" charset="-122"/>
              </a:rPr>
              <a:t>自</a:t>
            </a:r>
            <a:r>
              <a:rPr lang="en-US" altLang="zh-CN" dirty="0">
                <a:solidFill>
                  <a:srgbClr val="002060"/>
                </a:solidFill>
                <a:latin typeface="方正清刻本悦宋简体" pitchFamily="2" charset="-122"/>
                <a:ea typeface="方正清刻本悦宋简体" pitchFamily="2" charset="-122"/>
                <a:cs typeface="仿宋" panose="02010609060101010101" charset="-122"/>
              </a:rPr>
              <a:t>1995</a:t>
            </a:r>
            <a:r>
              <a:rPr lang="zh-CN" altLang="en-US" dirty="0">
                <a:solidFill>
                  <a:srgbClr val="002060"/>
                </a:solidFill>
                <a:latin typeface="方正清刻本悦宋简体" pitchFamily="2" charset="-122"/>
                <a:ea typeface="方正清刻本悦宋简体" pitchFamily="2" charset="-122"/>
                <a:cs typeface="仿宋" panose="02010609060101010101" charset="-122"/>
              </a:rPr>
              <a:t>年起，历经</a:t>
            </a:r>
            <a:r>
              <a:rPr lang="en-US" altLang="zh-CN" dirty="0">
                <a:solidFill>
                  <a:srgbClr val="002060"/>
                </a:solidFill>
                <a:latin typeface="方正清刻本悦宋简体" pitchFamily="2" charset="-122"/>
                <a:ea typeface="方正清刻本悦宋简体" pitchFamily="2" charset="-122"/>
                <a:cs typeface="仿宋" panose="02010609060101010101" charset="-122"/>
              </a:rPr>
              <a:t>20</a:t>
            </a:r>
            <a:r>
              <a:rPr lang="zh-CN" altLang="en-US" dirty="0">
                <a:solidFill>
                  <a:srgbClr val="002060"/>
                </a:solidFill>
                <a:latin typeface="方正清刻本悦宋简体" pitchFamily="2" charset="-122"/>
                <a:ea typeface="方正清刻本悦宋简体" pitchFamily="2" charset="-122"/>
                <a:cs typeface="仿宋" panose="02010609060101010101" charset="-122"/>
              </a:rPr>
              <a:t>多年，辗转多地，根据保留下来的清宫公文档案，结合宫中起居出行的记录，及诸多当事人留下的文字，对地点、人物、时间、事件交叉求证、反证</a:t>
            </a:r>
          </a:p>
        </p:txBody>
      </p:sp>
      <p:sp>
        <p:nvSpPr>
          <p:cNvPr id="10" name="文本框 11"/>
          <p:cNvSpPr txBox="1"/>
          <p:nvPr/>
        </p:nvSpPr>
        <p:spPr>
          <a:xfrm>
            <a:off x="4357686" y="1094422"/>
            <a:ext cx="4786314" cy="396000"/>
          </a:xfrm>
          <a:prstGeom prst="rect">
            <a:avLst/>
          </a:prstGeom>
          <a:solidFill>
            <a:schemeClr val="accent2">
              <a:lumMod val="20000"/>
              <a:lumOff val="80000"/>
            </a:schemeClr>
          </a:solidFill>
          <a:ln w="38100">
            <a:noFill/>
          </a:ln>
        </p:spPr>
        <p:txBody>
          <a:bodyPr wrap="square" lIns="68580" tIns="34290" rIns="68580" bIns="34290" rtlCol="0">
            <a:spAutoFit/>
          </a:bodyPr>
          <a:lstStyle/>
          <a:p>
            <a:pPr lvl="0" algn="ctr">
              <a:lnSpc>
                <a:spcPct val="120000"/>
              </a:lnSpc>
            </a:pPr>
            <a:r>
              <a:rPr kumimoji="1" lang="zh-CN" altLang="en-US" sz="2100" b="1" spc="225" dirty="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rPr>
              <a:t>慈禧发动政变保权！</a:t>
            </a:r>
          </a:p>
        </p:txBody>
      </p:sp>
      <p:sp>
        <p:nvSpPr>
          <p:cNvPr id="11" name="文本框 14"/>
          <p:cNvSpPr txBox="1"/>
          <p:nvPr/>
        </p:nvSpPr>
        <p:spPr>
          <a:xfrm>
            <a:off x="0" y="1094422"/>
            <a:ext cx="4500562" cy="396000"/>
          </a:xfrm>
          <a:prstGeom prst="rect">
            <a:avLst/>
          </a:prstGeom>
          <a:solidFill>
            <a:schemeClr val="accent2">
              <a:lumMod val="20000"/>
              <a:lumOff val="80000"/>
            </a:schemeClr>
          </a:solidFill>
          <a:ln w="38100">
            <a:noFill/>
          </a:ln>
        </p:spPr>
        <p:txBody>
          <a:bodyPr wrap="square" lIns="68580" tIns="34290" rIns="68580" bIns="34290" rtlCol="0">
            <a:spAutoFit/>
          </a:bodyPr>
          <a:lstStyle/>
          <a:p>
            <a:pPr lvl="0" algn="ctr">
              <a:lnSpc>
                <a:spcPct val="120000"/>
              </a:lnSpc>
            </a:pPr>
            <a:r>
              <a:rPr kumimoji="1" lang="zh-CN" altLang="en-US" sz="2100" b="1" spc="225" dirty="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rPr>
              <a:t>维新派试图政变夺权！</a:t>
            </a:r>
          </a:p>
        </p:txBody>
      </p:sp>
      <p:grpSp>
        <p:nvGrpSpPr>
          <p:cNvPr id="12" name="组合 2"/>
          <p:cNvGrpSpPr/>
          <p:nvPr/>
        </p:nvGrpSpPr>
        <p:grpSpPr>
          <a:xfrm>
            <a:off x="285720" y="214296"/>
            <a:ext cx="1571636" cy="624449"/>
            <a:chOff x="714348" y="4357700"/>
            <a:chExt cx="1071570" cy="624449"/>
          </a:xfrm>
        </p:grpSpPr>
        <p:pic>
          <p:nvPicPr>
            <p:cNvPr id="13" name="图片 12" descr="印章"/>
            <p:cNvPicPr>
              <a:picLocks noChangeAspect="1"/>
            </p:cNvPicPr>
            <p:nvPr/>
          </p:nvPicPr>
          <p:blipFill>
            <a:blip r:embed="rId3" cstate="screen">
              <a:lum bright="10000" contrast="-30000"/>
            </a:blip>
            <a:stretch>
              <a:fillRect/>
            </a:stretch>
          </p:blipFill>
          <p:spPr>
            <a:xfrm rot="5400000">
              <a:off x="937908" y="4134140"/>
              <a:ext cx="624449" cy="1071570"/>
            </a:xfrm>
            <a:prstGeom prst="rect">
              <a:avLst/>
            </a:prstGeom>
          </p:spPr>
        </p:pic>
        <p:sp>
          <p:nvSpPr>
            <p:cNvPr id="14" name="矩形 13"/>
            <p:cNvSpPr/>
            <p:nvPr/>
          </p:nvSpPr>
          <p:spPr>
            <a:xfrm>
              <a:off x="785785" y="4421995"/>
              <a:ext cx="1000133" cy="461665"/>
            </a:xfrm>
            <a:prstGeom prst="rect">
              <a:avLst/>
            </a:prstGeom>
          </p:spPr>
          <p:txBody>
            <a:bodyPr wrap="square">
              <a:spAutoFit/>
            </a:bodyPr>
            <a:lstStyle/>
            <a:p>
              <a:pPr algn="l" rtl="0"/>
              <a:r>
                <a:rPr lang="zh-CN" altLang="en-US" sz="2400" b="1" kern="1200" dirty="0" smtClean="0">
                  <a:solidFill>
                    <a:prstClr val="black"/>
                  </a:solidFill>
                  <a:latin typeface="方正卡通简体" pitchFamily="65" charset="-122"/>
                  <a:ea typeface="方正卡通简体" pitchFamily="65" charset="-122"/>
                  <a:cs typeface="+mn-cs"/>
                </a:rPr>
                <a:t>历史解释</a:t>
              </a:r>
              <a:endParaRPr lang="en-US" altLang="zh-CN" sz="2400" b="1" kern="1200" dirty="0">
                <a:solidFill>
                  <a:prstClr val="black"/>
                </a:solidFill>
                <a:latin typeface="方正卡通简体" pitchFamily="65" charset="-122"/>
                <a:ea typeface="方正卡通简体" pitchFamily="65" charset="-122"/>
                <a:cs typeface="+mn-cs"/>
              </a:endParaRPr>
            </a:p>
          </p:txBody>
        </p:sp>
      </p:grpSp>
      <p:sp>
        <p:nvSpPr>
          <p:cNvPr id="15" name="标题 1"/>
          <p:cNvSpPr txBox="1"/>
          <p:nvPr/>
        </p:nvSpPr>
        <p:spPr>
          <a:xfrm>
            <a:off x="1907704" y="411511"/>
            <a:ext cx="7128792" cy="432048"/>
          </a:xfrm>
          <a:prstGeom prst="rect">
            <a:avLst/>
          </a:prstGeom>
        </p:spPr>
        <p:txBody>
          <a:bodyPr>
            <a:noAutofit/>
          </a:bodyPr>
          <a:lstStyle/>
          <a:p>
            <a:pPr lvl="0" algn="ctr">
              <a:spcBef>
                <a:spcPct val="0"/>
              </a:spcBef>
            </a:pPr>
            <a:r>
              <a:rPr lang="zh-CN" altLang="en-US" sz="2000" b="1" dirty="0" smtClean="0">
                <a:solidFill>
                  <a:srgbClr val="C00000"/>
                </a:solidFill>
                <a:latin typeface="方正卡通简体" pitchFamily="65" charset="-122"/>
                <a:ea typeface="方正卡通简体" pitchFamily="65" charset="-122"/>
                <a:cs typeface="+mj-cs"/>
              </a:rPr>
              <a:t>慈禧政变，光绪帝被囚，你认为哪个叙述更可信？请说明理由。</a:t>
            </a:r>
          </a:p>
        </p:txBody>
      </p:sp>
      <p:sp>
        <p:nvSpPr>
          <p:cNvPr id="16" name="椭圆 15"/>
          <p:cNvSpPr/>
          <p:nvPr/>
        </p:nvSpPr>
        <p:spPr>
          <a:xfrm>
            <a:off x="3203848" y="1131590"/>
            <a:ext cx="360040" cy="36004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100" b="1" spc="225" dirty="0" smtClean="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rPr>
              <a:t>权</a:t>
            </a:r>
            <a:endParaRPr kumimoji="1" lang="zh-CN" altLang="en-US" sz="2100" b="1" spc="225" dirty="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endParaRPr>
          </a:p>
        </p:txBody>
      </p:sp>
      <p:sp>
        <p:nvSpPr>
          <p:cNvPr id="17" name="椭圆 16"/>
          <p:cNvSpPr/>
          <p:nvPr/>
        </p:nvSpPr>
        <p:spPr>
          <a:xfrm>
            <a:off x="7596336" y="1131590"/>
            <a:ext cx="360040" cy="36004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100" b="1" spc="225" dirty="0" smtClean="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rPr>
              <a:t>权</a:t>
            </a:r>
            <a:endParaRPr kumimoji="1" lang="zh-CN" altLang="en-US" sz="2100" b="1" spc="225" dirty="0">
              <a:solidFill>
                <a:srgbClr val="C00000"/>
              </a:solidFill>
              <a:effectLst>
                <a:glow rad="63500">
                  <a:srgbClr val="A5A5A5">
                    <a:satMod val="175000"/>
                    <a:alpha val="40000"/>
                  </a:srgbClr>
                </a:glow>
              </a:effectLst>
              <a:latin typeface="江西拙楷" pitchFamily="2" charset="-122"/>
              <a:ea typeface="江西拙楷" pitchFamily="2"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16" grpId="0" animBg="1"/>
      <p:bldP spid="17" grpId="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2660</Words>
  <Application>Microsoft Office PowerPoint</Application>
  <PresentationFormat>全屏显示(16:9)</PresentationFormat>
  <Paragraphs>256</Paragraphs>
  <Slides>22</Slides>
  <Notes>3</Notes>
  <HiddenSlides>1</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2_Office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时间轴部分用图片带一下</dc:title>
  <dc:creator>Lenovo</dc:creator>
  <cp:lastModifiedBy>Sky123.Org</cp:lastModifiedBy>
  <cp:revision>18</cp:revision>
  <dcterms:created xsi:type="dcterms:W3CDTF">2020-11-19T13:01:00Z</dcterms:created>
  <dcterms:modified xsi:type="dcterms:W3CDTF">2021-11-17T01:50:36Z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